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7" r:id="rId2"/>
    <p:sldId id="335" r:id="rId3"/>
    <p:sldId id="303" r:id="rId4"/>
    <p:sldId id="261" r:id="rId5"/>
    <p:sldId id="262" r:id="rId6"/>
    <p:sldId id="351" r:id="rId7"/>
    <p:sldId id="342" r:id="rId8"/>
    <p:sldId id="352" r:id="rId9"/>
    <p:sldId id="353" r:id="rId10"/>
    <p:sldId id="343" r:id="rId11"/>
    <p:sldId id="345" r:id="rId12"/>
    <p:sldId id="346" r:id="rId13"/>
    <p:sldId id="354" r:id="rId14"/>
    <p:sldId id="347" r:id="rId15"/>
    <p:sldId id="348" r:id="rId16"/>
    <p:sldId id="263" r:id="rId17"/>
    <p:sldId id="266" r:id="rId18"/>
    <p:sldId id="350" r:id="rId19"/>
    <p:sldId id="264" r:id="rId20"/>
    <p:sldId id="265" r:id="rId21"/>
    <p:sldId id="267" r:id="rId22"/>
    <p:sldId id="291" r:id="rId23"/>
    <p:sldId id="306" r:id="rId24"/>
    <p:sldId id="307" r:id="rId25"/>
    <p:sldId id="308" r:id="rId26"/>
    <p:sldId id="297" r:id="rId27"/>
    <p:sldId id="341" r:id="rId28"/>
    <p:sldId id="324" r:id="rId29"/>
    <p:sldId id="326" r:id="rId30"/>
    <p:sldId id="327" r:id="rId31"/>
    <p:sldId id="328" r:id="rId32"/>
    <p:sldId id="330" r:id="rId33"/>
    <p:sldId id="333" r:id="rId34"/>
    <p:sldId id="338" r:id="rId35"/>
    <p:sldId id="339" r:id="rId36"/>
    <p:sldId id="334" r:id="rId37"/>
    <p:sldId id="337" r:id="rId38"/>
    <p:sldId id="340" r:id="rId39"/>
    <p:sldId id="312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6" autoAdjust="0"/>
    <p:restoredTop sz="77929" autoAdjust="0"/>
  </p:normalViewPr>
  <p:slideViewPr>
    <p:cSldViewPr>
      <p:cViewPr varScale="1">
        <p:scale>
          <a:sx n="71" d="100"/>
          <a:sy n="71" d="100"/>
        </p:scale>
        <p:origin x="-186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EFB3E-9AE3-4290-955A-FB3C63AB83D8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5AAC2-F1FF-4FB7-99B1-36FEBB504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15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MOTIVATION: looking for  thesis topic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Ls</a:t>
            </a:r>
            <a:r>
              <a:rPr lang="en-US" dirty="0" smtClean="0"/>
              <a:t> approximated live ranges, but gives a simpler interval.</a:t>
            </a:r>
          </a:p>
          <a:p>
            <a:r>
              <a:rPr lang="en-US" baseline="0" dirty="0" smtClean="0"/>
              <a:t>    Relaxes live ranges.</a:t>
            </a:r>
          </a:p>
          <a:p>
            <a:r>
              <a:rPr lang="en-US" baseline="0" dirty="0" smtClean="0"/>
              <a:t>    1) reduces complexity</a:t>
            </a:r>
          </a:p>
          <a:p>
            <a:r>
              <a:rPr lang="en-US" baseline="0" dirty="0" smtClean="0"/>
              <a:t>    2) interval graph</a:t>
            </a:r>
          </a:p>
          <a:p>
            <a:r>
              <a:rPr lang="en-US" baseline="0" dirty="0" smtClean="0"/>
              <a:t>    3) optimal coloring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SSA</a:t>
            </a:r>
          </a:p>
          <a:p>
            <a:r>
              <a:rPr lang="en-US" baseline="0" dirty="0" smtClean="0"/>
              <a:t>Different notion of live ranges.</a:t>
            </a:r>
          </a:p>
          <a:p>
            <a:r>
              <a:rPr lang="en-US" baseline="0" dirty="0" smtClean="0"/>
              <a:t>Helps with complexity </a:t>
            </a:r>
          </a:p>
          <a:p>
            <a:r>
              <a:rPr lang="en-US" baseline="0" dirty="0" err="1" smtClean="0"/>
              <a:t>Chordal</a:t>
            </a:r>
            <a:r>
              <a:rPr lang="en-US" baseline="0" dirty="0" smtClean="0"/>
              <a:t> graph</a:t>
            </a:r>
          </a:p>
          <a:p>
            <a:r>
              <a:rPr lang="en-US" baseline="0" dirty="0" smtClean="0"/>
              <a:t>Optimal coloring</a:t>
            </a:r>
          </a:p>
          <a:p>
            <a:r>
              <a:rPr lang="en-US" baseline="0" dirty="0" smtClean="0"/>
              <a:t>Not optimal allocation</a:t>
            </a:r>
          </a:p>
          <a:p>
            <a:r>
              <a:rPr lang="en-US" baseline="0" dirty="0" smtClean="0"/>
              <a:t>Makes coalescing harder/ more important</a:t>
            </a:r>
          </a:p>
          <a:p>
            <a:endParaRPr lang="en-US" baseline="0" dirty="0" smtClean="0"/>
          </a:p>
          <a:p>
            <a:r>
              <a:rPr lang="en-US" baseline="0" dirty="0" smtClean="0"/>
              <a:t>improvement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Better spill placement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Better coalescing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Conservative is too conservative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Better measurement</a:t>
            </a:r>
          </a:p>
          <a:p>
            <a:pPr marL="685800" lvl="1" indent="-228600">
              <a:buAutoNum type="arabicPeriod"/>
            </a:pPr>
            <a:r>
              <a:rPr lang="en-US" baseline="0" smtClean="0"/>
              <a:t>Iterative coalescing</a:t>
            </a:r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smtClean="0"/>
              <a:t>Better spill choice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Precondition to make good local choice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Splitting to make choices regionally</a:t>
            </a:r>
          </a:p>
          <a:p>
            <a:pPr marL="228600" indent="-228600">
              <a:buAutoNum type="arabicPeriod"/>
            </a:pPr>
            <a:endParaRPr lang="en-US" baseline="0" dirty="0" smtClean="0"/>
          </a:p>
          <a:p>
            <a:pPr marL="0" indent="0">
              <a:buNone/>
            </a:pPr>
            <a:r>
              <a:rPr lang="en-US" baseline="0" dirty="0" smtClean="0"/>
              <a:t>Orthogonal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How do we implement spills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Save/ restore property on boundaries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Code motion for spills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Code motion for copies to find place where there is a spare register.</a:t>
            </a:r>
          </a:p>
          <a:p>
            <a:pPr marL="228600" indent="-228600">
              <a:buAutoNum type="arabicPeriod"/>
            </a:pPr>
            <a:r>
              <a:rPr lang="en-US" baseline="0" dirty="0" err="1" smtClean="0"/>
              <a:t>asdfasdf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4A6FA-6BFE-431A-A3F9-272C6E09BAB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918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Registers are the fastest locations in the memory</a:t>
            </a:r>
            <a:r>
              <a:rPr lang="en-US" baseline="0" dirty="0" smtClean="0"/>
              <a:t> hierarchy.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4A6FA-6BFE-431A-A3F9-272C6E09BAB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587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1B171-99F2-4818-B060-99615B36AF66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226A-AE19-43B7-AD06-AA9E27AC5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1B171-99F2-4818-B060-99615B36AF66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226A-AE19-43B7-AD06-AA9E27AC5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554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1B171-99F2-4818-B060-99615B36AF66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226A-AE19-43B7-AD06-AA9E27AC5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058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1B171-99F2-4818-B060-99615B36AF66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226A-AE19-43B7-AD06-AA9E27AC5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55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1B171-99F2-4818-B060-99615B36AF66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226A-AE19-43B7-AD06-AA9E27AC5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060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1B171-99F2-4818-B060-99615B36AF66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226A-AE19-43B7-AD06-AA9E27AC5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958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1B171-99F2-4818-B060-99615B36AF66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226A-AE19-43B7-AD06-AA9E27AC5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3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1B171-99F2-4818-B060-99615B36AF66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226A-AE19-43B7-AD06-AA9E27AC5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864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1B171-99F2-4818-B060-99615B36AF66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226A-AE19-43B7-AD06-AA9E27AC5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86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1B171-99F2-4818-B060-99615B36AF66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226A-AE19-43B7-AD06-AA9E27AC5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758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1B171-99F2-4818-B060-99615B36AF66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226A-AE19-43B7-AD06-AA9E27AC5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0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1B171-99F2-4818-B060-99615B36AF66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2226A-AE19-43B7-AD06-AA9E27AC5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960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CALLING-CONVENTION-AWARE GLOBAL REGISTER ALLOCATION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Lung Li</a:t>
            </a:r>
          </a:p>
          <a:p>
            <a:r>
              <a:rPr lang="en-US" dirty="0" smtClean="0"/>
              <a:t>Advisor: Keith D</a:t>
            </a:r>
            <a:r>
              <a:rPr lang="en-US" dirty="0"/>
              <a:t>.</a:t>
            </a:r>
            <a:r>
              <a:rPr lang="en-US" dirty="0" smtClean="0"/>
              <a:t> Cooper</a:t>
            </a:r>
          </a:p>
          <a:p>
            <a:r>
              <a:rPr lang="en-US" dirty="0" smtClean="0"/>
              <a:t>Rice University</a:t>
            </a:r>
          </a:p>
          <a:p>
            <a:r>
              <a:rPr lang="en-US" smtClean="0"/>
              <a:t>Mar-31-2014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3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21544910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spill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store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21544910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211667" r="-302299" b="-73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306557" r="-302299" b="-6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406557" r="-302299" b="-5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spill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store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506557" r="-302299" b="-4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914400" y="15240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only two registers are available</a:t>
            </a:r>
          </a:p>
          <a:p>
            <a:pPr algn="ctr"/>
            <a:r>
              <a:rPr lang="en-US" sz="2800" dirty="0" smtClean="0"/>
              <a:t>Take (v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v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Lucida Console"/>
              </a:rPr>
              <a:t>∙</a:t>
            </a:r>
            <a:r>
              <a:rPr lang="en-US" sz="2800" dirty="0" smtClean="0"/>
              <a:t>(v</a:t>
            </a:r>
            <a:r>
              <a:rPr lang="en-US" sz="2800" baseline="-25000" dirty="0"/>
              <a:t>3</a:t>
            </a:r>
            <a:r>
              <a:rPr lang="en-US" sz="2800" dirty="0" smtClean="0"/>
              <a:t>, v</a:t>
            </a:r>
            <a:r>
              <a:rPr lang="en-US" sz="2800" baseline="-25000" dirty="0"/>
              <a:t>1</a:t>
            </a:r>
            <a:r>
              <a:rPr lang="en-US" sz="2800" dirty="0" smtClean="0"/>
              <a:t>) as an example</a:t>
            </a:r>
          </a:p>
        </p:txBody>
      </p:sp>
    </p:spTree>
    <p:extLst>
      <p:ext uri="{BB962C8B-B14F-4D97-AF65-F5344CB8AC3E}">
        <p14:creationId xmlns:p14="http://schemas.microsoft.com/office/powerpoint/2010/main" val="210256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89910656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spill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store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89910656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211667" r="-303448" b="-73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306557" r="-303448" b="-6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406557" r="-303448" b="-5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spill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store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506557" r="-303448" b="-4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914400" y="15240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only two registers are available</a:t>
            </a:r>
          </a:p>
          <a:p>
            <a:pPr algn="ctr"/>
            <a:r>
              <a:rPr lang="en-US" sz="2800" dirty="0" smtClean="0"/>
              <a:t>Take (v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v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Lucida Console"/>
              </a:rPr>
              <a:t>∙</a:t>
            </a:r>
            <a:r>
              <a:rPr lang="en-US" sz="2800" dirty="0" smtClean="0"/>
              <a:t>(v</a:t>
            </a:r>
            <a:r>
              <a:rPr lang="en-US" sz="2800" baseline="-25000" dirty="0"/>
              <a:t>3</a:t>
            </a:r>
            <a:r>
              <a:rPr lang="en-US" sz="2800" dirty="0" smtClean="0"/>
              <a:t>, v</a:t>
            </a:r>
            <a:r>
              <a:rPr lang="en-US" sz="2800" baseline="-25000" dirty="0"/>
              <a:t>1</a:t>
            </a:r>
            <a:r>
              <a:rPr lang="en-US" sz="2800" dirty="0" smtClean="0"/>
              <a:t>) as an example</a:t>
            </a:r>
          </a:p>
        </p:txBody>
      </p:sp>
    </p:spTree>
    <p:extLst>
      <p:ext uri="{BB962C8B-B14F-4D97-AF65-F5344CB8AC3E}">
        <p14:creationId xmlns:p14="http://schemas.microsoft.com/office/powerpoint/2010/main" val="106046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95719610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spill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store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?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?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?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95719610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211667" r="-302299" b="-73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306557" r="-302299" b="-6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406557" r="-302299" b="-5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spill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store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506557" r="-302299" b="-4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606557" r="-302299" b="-3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718333" r="-302299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?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?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?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914400" y="15240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only two registers are available</a:t>
            </a:r>
          </a:p>
          <a:p>
            <a:pPr algn="ctr"/>
            <a:r>
              <a:rPr lang="en-US" sz="2800" dirty="0" smtClean="0"/>
              <a:t>Take (v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v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Lucida Console"/>
              </a:rPr>
              <a:t>∙</a:t>
            </a:r>
            <a:r>
              <a:rPr lang="en-US" sz="2800" dirty="0" smtClean="0"/>
              <a:t>(v</a:t>
            </a:r>
            <a:r>
              <a:rPr lang="en-US" sz="2800" baseline="-25000" dirty="0"/>
              <a:t>3</a:t>
            </a:r>
            <a:r>
              <a:rPr lang="en-US" sz="2800" dirty="0" smtClean="0"/>
              <a:t>, v</a:t>
            </a:r>
            <a:r>
              <a:rPr lang="en-US" sz="2800" baseline="-25000" dirty="0"/>
              <a:t>1</a:t>
            </a:r>
            <a:r>
              <a:rPr lang="en-US" sz="2800" dirty="0" smtClean="0"/>
              <a:t>) as an example</a:t>
            </a:r>
          </a:p>
        </p:txBody>
      </p:sp>
    </p:spTree>
    <p:extLst>
      <p:ext uri="{BB962C8B-B14F-4D97-AF65-F5344CB8AC3E}">
        <p14:creationId xmlns:p14="http://schemas.microsoft.com/office/powerpoint/2010/main" val="280343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69085820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spill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store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69085820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211667" r="-302299" b="-73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306557" r="-302299" b="-6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406557" r="-302299" b="-5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spill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store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506557" r="-302299" b="-4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606557" r="-302299" b="-3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718333" r="-302299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914400" y="15240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only two registers are available</a:t>
            </a:r>
          </a:p>
          <a:p>
            <a:pPr algn="ctr"/>
            <a:r>
              <a:rPr lang="en-US" sz="2800" dirty="0" smtClean="0"/>
              <a:t>Take (v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v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Lucida Console"/>
              </a:rPr>
              <a:t>∙</a:t>
            </a:r>
            <a:r>
              <a:rPr lang="en-US" sz="2800" dirty="0" smtClean="0"/>
              <a:t>(v</a:t>
            </a:r>
            <a:r>
              <a:rPr lang="en-US" sz="2800" baseline="-25000" dirty="0"/>
              <a:t>3</a:t>
            </a:r>
            <a:r>
              <a:rPr lang="en-US" sz="2800" dirty="0" smtClean="0"/>
              <a:t>, v</a:t>
            </a:r>
            <a:r>
              <a:rPr lang="en-US" sz="2800" baseline="-25000" dirty="0"/>
              <a:t>1</a:t>
            </a:r>
            <a:r>
              <a:rPr lang="en-US" sz="2800" dirty="0" smtClean="0"/>
              <a:t>) as an example</a:t>
            </a:r>
          </a:p>
        </p:txBody>
      </p:sp>
    </p:spTree>
    <p:extLst>
      <p:ext uri="{BB962C8B-B14F-4D97-AF65-F5344CB8AC3E}">
        <p14:creationId xmlns:p14="http://schemas.microsoft.com/office/powerpoint/2010/main" val="265529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85059050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spill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store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restore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add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6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85059050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211667" r="-302299" b="-73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306557" r="-302299" b="-6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406557" r="-302299" b="-5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spill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store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506557" r="-302299" b="-4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606557" r="-302299" b="-3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718333" r="-302299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</a:t>
                          </a:r>
                          <a:r>
                            <a:rPr lang="en-US" baseline="0" dirty="0" smtClean="0"/>
                            <a:t>restore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804918" r="-302299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add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904918" r="-302299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6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914400" y="15240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only two registers are available</a:t>
            </a:r>
          </a:p>
          <a:p>
            <a:pPr algn="ctr"/>
            <a:r>
              <a:rPr lang="en-US" sz="2800" dirty="0" smtClean="0"/>
              <a:t>Take (v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v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Lucida Console"/>
              </a:rPr>
              <a:t>∙</a:t>
            </a:r>
            <a:r>
              <a:rPr lang="en-US" sz="2800" dirty="0" smtClean="0"/>
              <a:t>(v</a:t>
            </a:r>
            <a:r>
              <a:rPr lang="en-US" sz="2800" baseline="-25000" dirty="0"/>
              <a:t>3</a:t>
            </a:r>
            <a:r>
              <a:rPr lang="en-US" sz="2800" dirty="0" smtClean="0"/>
              <a:t>, v</a:t>
            </a:r>
            <a:r>
              <a:rPr lang="en-US" sz="2800" baseline="-25000" dirty="0"/>
              <a:t>1</a:t>
            </a:r>
            <a:r>
              <a:rPr lang="en-US" sz="2800" dirty="0" smtClean="0"/>
              <a:t>) as an example</a:t>
            </a:r>
          </a:p>
        </p:txBody>
      </p:sp>
    </p:spTree>
    <p:extLst>
      <p:ext uri="{BB962C8B-B14F-4D97-AF65-F5344CB8AC3E}">
        <p14:creationId xmlns:p14="http://schemas.microsoft.com/office/powerpoint/2010/main" val="59933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69004838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    spill v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    store</a:t>
                          </a:r>
                          <a:endParaRPr lang="en-US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    R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loc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    restore v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    load</a:t>
                          </a:r>
                          <a:endParaRPr lang="en-US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    loc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R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5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add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6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69004838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211667" r="-302299" b="-73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306557" r="-302299" b="-6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406557" r="-302299" b="-5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    spill v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    store</a:t>
                          </a:r>
                          <a:endParaRPr lang="en-US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    R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506557" r="-302299" b="-4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loc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606557" r="-302299" b="-3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718333" r="-302299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    </a:t>
                          </a:r>
                          <a:r>
                            <a:rPr lang="en-US" baseline="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restore v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4</a:t>
                          </a:r>
                          <a:endParaRPr lang="en-US" baseline="-25000" dirty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    load</a:t>
                          </a:r>
                          <a:endParaRPr lang="en-US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    loc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804918" r="-302299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R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5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chemeClr val="bg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add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904918" r="-302299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6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914400" y="15240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only two registers are available</a:t>
            </a:r>
          </a:p>
          <a:p>
            <a:pPr algn="ctr"/>
            <a:r>
              <a:rPr lang="en-US" sz="2800" dirty="0" smtClean="0"/>
              <a:t>Take (v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v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Lucida Console"/>
              </a:rPr>
              <a:t>∙</a:t>
            </a:r>
            <a:r>
              <a:rPr lang="en-US" sz="2800" dirty="0" smtClean="0"/>
              <a:t>(v</a:t>
            </a:r>
            <a:r>
              <a:rPr lang="en-US" sz="2800" baseline="-25000" dirty="0"/>
              <a:t>3</a:t>
            </a:r>
            <a:r>
              <a:rPr lang="en-US" sz="2800" dirty="0" smtClean="0"/>
              <a:t>, v</a:t>
            </a:r>
            <a:r>
              <a:rPr lang="en-US" sz="2800" baseline="-25000" dirty="0"/>
              <a:t>1</a:t>
            </a:r>
            <a:r>
              <a:rPr lang="en-US" sz="2800" dirty="0" smtClean="0"/>
              <a:t>) as an example</a:t>
            </a:r>
          </a:p>
        </p:txBody>
      </p:sp>
      <p:cxnSp>
        <p:nvCxnSpPr>
          <p:cNvPr id="20" name="Elbow Connector 19"/>
          <p:cNvCxnSpPr/>
          <p:nvPr/>
        </p:nvCxnSpPr>
        <p:spPr>
          <a:xfrm rot="10800000" flipH="1" flipV="1">
            <a:off x="1258937" y="3619500"/>
            <a:ext cx="11793" cy="1828800"/>
          </a:xfrm>
          <a:prstGeom prst="bentConnector3">
            <a:avLst>
              <a:gd name="adj1" fmla="val -5076859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Elbow Connector 24"/>
          <p:cNvCxnSpPr/>
          <p:nvPr/>
        </p:nvCxnSpPr>
        <p:spPr>
          <a:xfrm rot="10800000" flipH="1" flipV="1">
            <a:off x="1259843" y="3962400"/>
            <a:ext cx="10887" cy="381000"/>
          </a:xfrm>
          <a:prstGeom prst="bentConnector3">
            <a:avLst>
              <a:gd name="adj1" fmla="val -2099752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Elbow Connector 27"/>
          <p:cNvCxnSpPr/>
          <p:nvPr/>
        </p:nvCxnSpPr>
        <p:spPr>
          <a:xfrm rot="10800000" flipV="1">
            <a:off x="1248956" y="4457700"/>
            <a:ext cx="21773" cy="1866900"/>
          </a:xfrm>
          <a:prstGeom prst="bentConnector3">
            <a:avLst>
              <a:gd name="adj1" fmla="val 2099858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Elbow Connector 30"/>
          <p:cNvCxnSpPr/>
          <p:nvPr/>
        </p:nvCxnSpPr>
        <p:spPr>
          <a:xfrm rot="10800000" flipH="1" flipV="1">
            <a:off x="1269822" y="5029200"/>
            <a:ext cx="907" cy="359229"/>
          </a:xfrm>
          <a:prstGeom prst="bentConnector3">
            <a:avLst>
              <a:gd name="adj1" fmla="val -25203969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Elbow Connector 45"/>
          <p:cNvCxnSpPr/>
          <p:nvPr/>
        </p:nvCxnSpPr>
        <p:spPr>
          <a:xfrm rot="10800000" flipV="1">
            <a:off x="1258937" y="5497284"/>
            <a:ext cx="21773" cy="751116"/>
          </a:xfrm>
          <a:prstGeom prst="bentConnector3">
            <a:avLst>
              <a:gd name="adj1" fmla="val 1149924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29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59174458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spill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store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restore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add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6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59174458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211667" r="-302299" b="-73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306557" r="-302299" b="-6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406557" r="-302299" b="-5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spill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store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506557" r="-302299" b="-4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606557" r="-302299" b="-3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718333" r="-302299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</a:t>
                          </a:r>
                          <a:r>
                            <a:rPr lang="en-US" baseline="0" dirty="0" smtClean="0"/>
                            <a:t>restore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804918" r="-302299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add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904918" r="-302299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6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914400" y="15240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only two registers are available</a:t>
            </a:r>
          </a:p>
          <a:p>
            <a:pPr algn="ctr"/>
            <a:r>
              <a:rPr lang="en-US" sz="2800" dirty="0" smtClean="0"/>
              <a:t>Take (v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v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Lucida Console"/>
              </a:rPr>
              <a:t>∙</a:t>
            </a:r>
            <a:r>
              <a:rPr lang="en-US" sz="2800" dirty="0" smtClean="0"/>
              <a:t>(v</a:t>
            </a:r>
            <a:r>
              <a:rPr lang="en-US" sz="2800" baseline="-25000" dirty="0"/>
              <a:t>3</a:t>
            </a:r>
            <a:r>
              <a:rPr lang="en-US" sz="2800" dirty="0" smtClean="0"/>
              <a:t>, v</a:t>
            </a:r>
            <a:r>
              <a:rPr lang="en-US" sz="2800" baseline="-25000" dirty="0"/>
              <a:t>1</a:t>
            </a:r>
            <a:r>
              <a:rPr lang="en-US" sz="2800" dirty="0" smtClean="0"/>
              <a:t>) as an example</a:t>
            </a:r>
          </a:p>
        </p:txBody>
      </p:sp>
      <p:cxnSp>
        <p:nvCxnSpPr>
          <p:cNvPr id="20" name="Elbow Connector 19"/>
          <p:cNvCxnSpPr/>
          <p:nvPr/>
        </p:nvCxnSpPr>
        <p:spPr>
          <a:xfrm rot="10800000" flipH="1" flipV="1">
            <a:off x="1258937" y="3619500"/>
            <a:ext cx="11793" cy="1828800"/>
          </a:xfrm>
          <a:prstGeom prst="bentConnector3">
            <a:avLst>
              <a:gd name="adj1" fmla="val -5076859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Elbow Connector 24"/>
          <p:cNvCxnSpPr/>
          <p:nvPr/>
        </p:nvCxnSpPr>
        <p:spPr>
          <a:xfrm rot="10800000" flipH="1" flipV="1">
            <a:off x="1259843" y="3962400"/>
            <a:ext cx="10887" cy="381000"/>
          </a:xfrm>
          <a:prstGeom prst="bentConnector3">
            <a:avLst>
              <a:gd name="adj1" fmla="val -2099752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Elbow Connector 27"/>
          <p:cNvCxnSpPr/>
          <p:nvPr/>
        </p:nvCxnSpPr>
        <p:spPr>
          <a:xfrm rot="10800000">
            <a:off x="1248956" y="5810250"/>
            <a:ext cx="12700" cy="342900"/>
          </a:xfrm>
          <a:prstGeom prst="bentConnector3">
            <a:avLst>
              <a:gd name="adj1" fmla="val 325715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Elbow Connector 30"/>
          <p:cNvCxnSpPr/>
          <p:nvPr/>
        </p:nvCxnSpPr>
        <p:spPr>
          <a:xfrm rot="10800000" flipH="1" flipV="1">
            <a:off x="1269822" y="5029200"/>
            <a:ext cx="907" cy="359229"/>
          </a:xfrm>
          <a:prstGeom prst="bentConnector3">
            <a:avLst>
              <a:gd name="adj1" fmla="val -25203969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Elbow Connector 45"/>
          <p:cNvCxnSpPr/>
          <p:nvPr/>
        </p:nvCxnSpPr>
        <p:spPr>
          <a:xfrm rot="10800000" flipV="1">
            <a:off x="1258937" y="5497284"/>
            <a:ext cx="21773" cy="751116"/>
          </a:xfrm>
          <a:prstGeom prst="bentConnector3">
            <a:avLst>
              <a:gd name="adj1" fmla="val 1149924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/>
          <p:nvPr/>
        </p:nvCxnSpPr>
        <p:spPr>
          <a:xfrm rot="10800000">
            <a:off x="1258029" y="4381500"/>
            <a:ext cx="12700" cy="342900"/>
          </a:xfrm>
          <a:prstGeom prst="bentConnector3">
            <a:avLst>
              <a:gd name="adj1" fmla="val 325715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57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40941743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spill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store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restore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add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6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40941743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211667" r="-302299" b="-73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306557" r="-302299" b="-6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406557" r="-302299" b="-5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spill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store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506557" r="-302299" b="-4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606557" r="-302299" b="-3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718333" r="-302299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</a:t>
                          </a:r>
                          <a:r>
                            <a:rPr lang="en-US" baseline="0" dirty="0" smtClean="0"/>
                            <a:t>restore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804918" r="-302299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5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add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904918" r="-302299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6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914400" y="15240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only two registers are available</a:t>
            </a:r>
          </a:p>
          <a:p>
            <a:pPr algn="ctr"/>
            <a:r>
              <a:rPr lang="en-US" sz="2800" dirty="0" smtClean="0"/>
              <a:t>Take (v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v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Lucida Console"/>
              </a:rPr>
              <a:t>∙</a:t>
            </a:r>
            <a:r>
              <a:rPr lang="en-US" sz="2800" dirty="0" smtClean="0"/>
              <a:t>(v</a:t>
            </a:r>
            <a:r>
              <a:rPr lang="en-US" sz="2800" baseline="-25000" dirty="0"/>
              <a:t>3</a:t>
            </a:r>
            <a:r>
              <a:rPr lang="en-US" sz="2800" dirty="0" smtClean="0"/>
              <a:t>, v</a:t>
            </a:r>
            <a:r>
              <a:rPr lang="en-US" sz="2800" baseline="-25000" dirty="0"/>
              <a:t>1</a:t>
            </a:r>
            <a:r>
              <a:rPr lang="en-US" sz="2800" dirty="0" smtClean="0"/>
              <a:t>) as an example</a:t>
            </a:r>
          </a:p>
        </p:txBody>
      </p:sp>
      <p:cxnSp>
        <p:nvCxnSpPr>
          <p:cNvPr id="20" name="Elbow Connector 19"/>
          <p:cNvCxnSpPr/>
          <p:nvPr/>
        </p:nvCxnSpPr>
        <p:spPr>
          <a:xfrm rot="10800000" flipH="1" flipV="1">
            <a:off x="1258937" y="3619500"/>
            <a:ext cx="11793" cy="1828800"/>
          </a:xfrm>
          <a:prstGeom prst="bentConnector3">
            <a:avLst>
              <a:gd name="adj1" fmla="val -5076859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Elbow Connector 24"/>
          <p:cNvCxnSpPr/>
          <p:nvPr/>
        </p:nvCxnSpPr>
        <p:spPr>
          <a:xfrm rot="10800000" flipH="1" flipV="1">
            <a:off x="1259843" y="3962400"/>
            <a:ext cx="10887" cy="381000"/>
          </a:xfrm>
          <a:prstGeom prst="bentConnector3">
            <a:avLst>
              <a:gd name="adj1" fmla="val -2099752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Elbow Connector 27"/>
          <p:cNvCxnSpPr/>
          <p:nvPr/>
        </p:nvCxnSpPr>
        <p:spPr>
          <a:xfrm rot="10800000">
            <a:off x="1248956" y="5810250"/>
            <a:ext cx="12700" cy="342900"/>
          </a:xfrm>
          <a:prstGeom prst="bentConnector3">
            <a:avLst>
              <a:gd name="adj1" fmla="val 325715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Elbow Connector 30"/>
          <p:cNvCxnSpPr/>
          <p:nvPr/>
        </p:nvCxnSpPr>
        <p:spPr>
          <a:xfrm rot="10800000" flipH="1" flipV="1">
            <a:off x="1269822" y="5029200"/>
            <a:ext cx="907" cy="359229"/>
          </a:xfrm>
          <a:prstGeom prst="bentConnector3">
            <a:avLst>
              <a:gd name="adj1" fmla="val -25203969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Elbow Connector 45"/>
          <p:cNvCxnSpPr/>
          <p:nvPr/>
        </p:nvCxnSpPr>
        <p:spPr>
          <a:xfrm rot="10800000" flipV="1">
            <a:off x="1258937" y="5497284"/>
            <a:ext cx="21773" cy="751116"/>
          </a:xfrm>
          <a:prstGeom prst="bentConnector3">
            <a:avLst>
              <a:gd name="adj1" fmla="val 1149924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/>
          <p:nvPr/>
        </p:nvCxnSpPr>
        <p:spPr>
          <a:xfrm rot="10800000">
            <a:off x="1258029" y="4381500"/>
            <a:ext cx="12700" cy="342900"/>
          </a:xfrm>
          <a:prstGeom prst="bentConnector3">
            <a:avLst>
              <a:gd name="adj1" fmla="val 325715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248956" y="2286000"/>
            <a:ext cx="6752044" cy="2922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TRY TO MAP</a:t>
            </a:r>
          </a:p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6 VALUES TO 2 REGISTERS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54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47715766"/>
                  </p:ext>
                </p:extLst>
              </p:nvPr>
            </p:nvGraphicFramePr>
            <p:xfrm>
              <a:off x="914400" y="3200400"/>
              <a:ext cx="7221938" cy="25958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37044"/>
                    <a:gridCol w="1231710"/>
                    <a:gridCol w="1624521"/>
                    <a:gridCol w="454953"/>
                    <a:gridCol w="534742"/>
                    <a:gridCol w="534742"/>
                    <a:gridCol w="534742"/>
                    <a:gridCol w="534742"/>
                    <a:gridCol w="534742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Foo(v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,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)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R3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R4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load 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0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call foo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call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foo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a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a</a:t>
                          </a:r>
                          <a:r>
                            <a:rPr lang="en-US" baseline="-25000" dirty="0" smtClean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47715766"/>
                  </p:ext>
                </p:extLst>
              </p:nvPr>
            </p:nvGraphicFramePr>
            <p:xfrm>
              <a:off x="914400" y="3200400"/>
              <a:ext cx="7221938" cy="25958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37044"/>
                    <a:gridCol w="1231710"/>
                    <a:gridCol w="1624521"/>
                    <a:gridCol w="454953"/>
                    <a:gridCol w="534742"/>
                    <a:gridCol w="534742"/>
                    <a:gridCol w="534742"/>
                    <a:gridCol w="534742"/>
                    <a:gridCol w="534742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Foo(v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,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)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R3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R4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load 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08108" t="-208197" r="-593243" b="-4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08108" t="-313333" r="-593243" b="-3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0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call foo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call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foo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a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a</a:t>
                          </a:r>
                          <a:r>
                            <a:rPr lang="en-US" baseline="-25000" dirty="0" smtClean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914400" y="1586805"/>
            <a:ext cx="731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four registers are available but </a:t>
            </a:r>
          </a:p>
          <a:p>
            <a:pPr algn="ctr"/>
            <a:r>
              <a:rPr lang="en-US" sz="2800" dirty="0" smtClean="0"/>
              <a:t>R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 and R</a:t>
            </a:r>
            <a:r>
              <a:rPr lang="en-US" sz="2800" baseline="-25000" dirty="0" smtClean="0"/>
              <a:t>4</a:t>
            </a:r>
            <a:r>
              <a:rPr lang="en-US" sz="2800" dirty="0" smtClean="0"/>
              <a:t> are for parameter passing</a:t>
            </a:r>
          </a:p>
          <a:p>
            <a:pPr algn="ctr"/>
            <a:r>
              <a:rPr lang="en-US" sz="2800" dirty="0" smtClean="0"/>
              <a:t>Take foo(v</a:t>
            </a:r>
            <a:r>
              <a:rPr lang="en-US" sz="2800" baseline="-25000" dirty="0"/>
              <a:t>1</a:t>
            </a:r>
            <a:r>
              <a:rPr lang="en-US" sz="2800" dirty="0" smtClean="0"/>
              <a:t>, v</a:t>
            </a:r>
            <a:r>
              <a:rPr lang="en-US" sz="2800" baseline="-25000" dirty="0"/>
              <a:t>2</a:t>
            </a:r>
            <a:r>
              <a:rPr lang="en-US" sz="2800" dirty="0" smtClean="0"/>
              <a:t>) as an example</a:t>
            </a:r>
          </a:p>
        </p:txBody>
      </p:sp>
    </p:spTree>
    <p:extLst>
      <p:ext uri="{BB962C8B-B14F-4D97-AF65-F5344CB8AC3E}">
        <p14:creationId xmlns:p14="http://schemas.microsoft.com/office/powerpoint/2010/main" val="338116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81080919"/>
                  </p:ext>
                </p:extLst>
              </p:nvPr>
            </p:nvGraphicFramePr>
            <p:xfrm>
              <a:off x="914400" y="3200400"/>
              <a:ext cx="7221938" cy="25958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37044"/>
                    <a:gridCol w="1231710"/>
                    <a:gridCol w="1624521"/>
                    <a:gridCol w="454953"/>
                    <a:gridCol w="534742"/>
                    <a:gridCol w="534742"/>
                    <a:gridCol w="534742"/>
                    <a:gridCol w="534742"/>
                    <a:gridCol w="534742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Foo(v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,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)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R3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R4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load 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a1 = 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mov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a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---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a2 = 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mov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R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a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a</a:t>
                          </a:r>
                          <a:r>
                            <a:rPr lang="en-US" baseline="-25000" dirty="0" smtClean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call foo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call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foo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a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a</a:t>
                          </a:r>
                          <a:r>
                            <a:rPr lang="en-US" baseline="-25000" dirty="0" smtClean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81080919"/>
                  </p:ext>
                </p:extLst>
              </p:nvPr>
            </p:nvGraphicFramePr>
            <p:xfrm>
              <a:off x="914400" y="3200400"/>
              <a:ext cx="7221938" cy="25958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37044"/>
                    <a:gridCol w="1231710"/>
                    <a:gridCol w="1624521"/>
                    <a:gridCol w="454953"/>
                    <a:gridCol w="534742"/>
                    <a:gridCol w="534742"/>
                    <a:gridCol w="534742"/>
                    <a:gridCol w="534742"/>
                    <a:gridCol w="534742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Foo(v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,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)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R3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R4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load 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08108" t="-208197" r="-593243" b="-4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08108" t="-313333" r="-593243" b="-3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a1 = 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mov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08108" t="-406557" r="-593243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a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---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a2 = 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mov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R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08108" t="-506557" r="-593243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a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a</a:t>
                          </a:r>
                          <a:r>
                            <a:rPr lang="en-US" baseline="-25000" dirty="0" smtClean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call foo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call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foo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a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a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914400" y="1586805"/>
            <a:ext cx="731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four registers are available but </a:t>
            </a:r>
          </a:p>
          <a:p>
            <a:pPr algn="ctr"/>
            <a:r>
              <a:rPr lang="en-US" sz="2800" dirty="0" smtClean="0"/>
              <a:t>R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 and R</a:t>
            </a:r>
            <a:r>
              <a:rPr lang="en-US" sz="2800" baseline="-25000" dirty="0" smtClean="0"/>
              <a:t>4</a:t>
            </a:r>
            <a:r>
              <a:rPr lang="en-US" sz="2800" dirty="0" smtClean="0"/>
              <a:t> are for parameter passing</a:t>
            </a:r>
          </a:p>
          <a:p>
            <a:pPr algn="ctr"/>
            <a:r>
              <a:rPr lang="en-US" sz="2800" dirty="0" smtClean="0"/>
              <a:t>Take foo(v</a:t>
            </a:r>
            <a:r>
              <a:rPr lang="en-US" sz="2800" baseline="-25000" dirty="0"/>
              <a:t>1</a:t>
            </a:r>
            <a:r>
              <a:rPr lang="en-US" sz="2800" dirty="0" smtClean="0"/>
              <a:t>, v</a:t>
            </a:r>
            <a:r>
              <a:rPr lang="en-US" sz="2800" baseline="-25000" dirty="0"/>
              <a:t>2</a:t>
            </a:r>
            <a:r>
              <a:rPr lang="en-US" sz="2800" dirty="0" smtClean="0"/>
              <a:t>) as an example</a:t>
            </a:r>
          </a:p>
        </p:txBody>
      </p:sp>
    </p:spTree>
    <p:extLst>
      <p:ext uri="{BB962C8B-B14F-4D97-AF65-F5344CB8AC3E}">
        <p14:creationId xmlns:p14="http://schemas.microsoft.com/office/powerpoint/2010/main" val="113459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</a:t>
            </a:r>
            <a:r>
              <a:rPr lang="en-US" sz="3600" dirty="0" smtClean="0"/>
              <a:t>OTIVATION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5400" dirty="0" smtClean="0"/>
              <a:t>It’s been almost two years</a:t>
            </a:r>
          </a:p>
        </p:txBody>
      </p:sp>
    </p:spTree>
    <p:extLst>
      <p:ext uri="{BB962C8B-B14F-4D97-AF65-F5344CB8AC3E}">
        <p14:creationId xmlns:p14="http://schemas.microsoft.com/office/powerpoint/2010/main" val="36616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54599044"/>
                  </p:ext>
                </p:extLst>
              </p:nvPr>
            </p:nvGraphicFramePr>
            <p:xfrm>
              <a:off x="914399" y="3200400"/>
              <a:ext cx="7130116" cy="18542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16279"/>
                    <a:gridCol w="1231710"/>
                    <a:gridCol w="1624521"/>
                    <a:gridCol w="509601"/>
                    <a:gridCol w="509601"/>
                    <a:gridCol w="509601"/>
                    <a:gridCol w="509601"/>
                    <a:gridCol w="509601"/>
                    <a:gridCol w="509601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Foo(v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,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)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R3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R4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load 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call foo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call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foo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54599044"/>
                  </p:ext>
                </p:extLst>
              </p:nvPr>
            </p:nvGraphicFramePr>
            <p:xfrm>
              <a:off x="914399" y="3200400"/>
              <a:ext cx="7130116" cy="18542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16279"/>
                    <a:gridCol w="1231710"/>
                    <a:gridCol w="1624521"/>
                    <a:gridCol w="509601"/>
                    <a:gridCol w="509601"/>
                    <a:gridCol w="509601"/>
                    <a:gridCol w="509601"/>
                    <a:gridCol w="509601"/>
                    <a:gridCol w="509601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Foo(v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,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)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R3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R4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load 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795238" t="-211667" r="-497619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795238" t="-306557" r="-497619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call foo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call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foo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914400" y="1586805"/>
            <a:ext cx="731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four registers are available but </a:t>
            </a:r>
          </a:p>
          <a:p>
            <a:pPr algn="ctr"/>
            <a:r>
              <a:rPr lang="en-US" sz="2800" dirty="0" smtClean="0"/>
              <a:t>R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 and R</a:t>
            </a:r>
            <a:r>
              <a:rPr lang="en-US" sz="2800" baseline="-25000" dirty="0" smtClean="0"/>
              <a:t>4</a:t>
            </a:r>
            <a:r>
              <a:rPr lang="en-US" sz="2800" dirty="0" smtClean="0"/>
              <a:t> are for parameter passing</a:t>
            </a:r>
          </a:p>
          <a:p>
            <a:pPr algn="ctr"/>
            <a:r>
              <a:rPr lang="en-US" sz="2800" dirty="0" smtClean="0"/>
              <a:t>Take foo(v</a:t>
            </a:r>
            <a:r>
              <a:rPr lang="en-US" sz="2800" baseline="-25000" dirty="0"/>
              <a:t>1</a:t>
            </a:r>
            <a:r>
              <a:rPr lang="en-US" sz="2800" dirty="0" smtClean="0"/>
              <a:t>, v</a:t>
            </a:r>
            <a:r>
              <a:rPr lang="en-US" sz="2800" baseline="-25000" dirty="0"/>
              <a:t>2</a:t>
            </a:r>
            <a:r>
              <a:rPr lang="en-US" sz="2800" dirty="0" smtClean="0"/>
              <a:t>) as an example</a:t>
            </a:r>
          </a:p>
        </p:txBody>
      </p:sp>
    </p:spTree>
    <p:extLst>
      <p:ext uri="{BB962C8B-B14F-4D97-AF65-F5344CB8AC3E}">
        <p14:creationId xmlns:p14="http://schemas.microsoft.com/office/powerpoint/2010/main" val="51067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23203022"/>
                  </p:ext>
                </p:extLst>
              </p:nvPr>
            </p:nvGraphicFramePr>
            <p:xfrm>
              <a:off x="914399" y="3200400"/>
              <a:ext cx="7130116" cy="18542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16279"/>
                    <a:gridCol w="1231710"/>
                    <a:gridCol w="1624521"/>
                    <a:gridCol w="509601"/>
                    <a:gridCol w="509601"/>
                    <a:gridCol w="509601"/>
                    <a:gridCol w="509601"/>
                    <a:gridCol w="509601"/>
                    <a:gridCol w="509601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Foo(v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,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)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R3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R4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load 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call foo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call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foo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23203022"/>
                  </p:ext>
                </p:extLst>
              </p:nvPr>
            </p:nvGraphicFramePr>
            <p:xfrm>
              <a:off x="914399" y="3200400"/>
              <a:ext cx="7130116" cy="18542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16279"/>
                    <a:gridCol w="1231710"/>
                    <a:gridCol w="1624521"/>
                    <a:gridCol w="509601"/>
                    <a:gridCol w="509601"/>
                    <a:gridCol w="509601"/>
                    <a:gridCol w="509601"/>
                    <a:gridCol w="509601"/>
                    <a:gridCol w="509601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Foo(v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, v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)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R3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R4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load 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795238" t="-211667" r="-497619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795238" t="-306557" r="-497619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call foo</a:t>
                          </a:r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call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foo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914400" y="1586805"/>
            <a:ext cx="731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four registers are available but </a:t>
            </a:r>
          </a:p>
          <a:p>
            <a:pPr algn="ctr"/>
            <a:r>
              <a:rPr lang="en-US" sz="2800" dirty="0" smtClean="0"/>
              <a:t>R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 and R</a:t>
            </a:r>
            <a:r>
              <a:rPr lang="en-US" sz="2800" baseline="-25000" dirty="0" smtClean="0"/>
              <a:t>4</a:t>
            </a:r>
            <a:r>
              <a:rPr lang="en-US" sz="2800" dirty="0" smtClean="0"/>
              <a:t> are for parameter passing</a:t>
            </a:r>
          </a:p>
          <a:p>
            <a:pPr algn="ctr"/>
            <a:r>
              <a:rPr lang="en-US" sz="2800" dirty="0" smtClean="0"/>
              <a:t>Take foo(v</a:t>
            </a:r>
            <a:r>
              <a:rPr lang="en-US" sz="2800" baseline="-25000" dirty="0"/>
              <a:t>1</a:t>
            </a:r>
            <a:r>
              <a:rPr lang="en-US" sz="2800" dirty="0" smtClean="0"/>
              <a:t>, v</a:t>
            </a:r>
            <a:r>
              <a:rPr lang="en-US" sz="2800" baseline="-25000" dirty="0"/>
              <a:t>2</a:t>
            </a:r>
            <a:r>
              <a:rPr lang="en-US" sz="2800" dirty="0" smtClean="0"/>
              <a:t>) as an example</a:t>
            </a:r>
          </a:p>
        </p:txBody>
      </p:sp>
      <p:sp>
        <p:nvSpPr>
          <p:cNvPr id="5" name="Rectangle 4"/>
          <p:cNvSpPr/>
          <p:nvPr/>
        </p:nvSpPr>
        <p:spPr>
          <a:xfrm>
            <a:off x="1248956" y="2286000"/>
            <a:ext cx="6752044" cy="2922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TRY TO MINIMIZE</a:t>
            </a:r>
          </a:p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COPY/MOVE INSTRUCTIONS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04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HAS BEEN OVERLOOKED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…the </a:t>
            </a:r>
            <a:r>
              <a:rPr lang="en-US" dirty="0"/>
              <a:t>effects of the calling convention are ignored. </a:t>
            </a:r>
          </a:p>
        </p:txBody>
      </p:sp>
    </p:spTree>
    <p:extLst>
      <p:ext uri="{BB962C8B-B14F-4D97-AF65-F5344CB8AC3E}">
        <p14:creationId xmlns:p14="http://schemas.microsoft.com/office/powerpoint/2010/main" val="327486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HAT </a:t>
            </a:r>
            <a:r>
              <a:rPr lang="en-US" dirty="0" smtClean="0"/>
              <a:t>H</a:t>
            </a:r>
            <a:r>
              <a:rPr lang="en-US" sz="3600" dirty="0" smtClean="0"/>
              <a:t>APPENS </a:t>
            </a:r>
            <a:r>
              <a:rPr lang="en-US" dirty="0" smtClean="0"/>
              <a:t>W</a:t>
            </a:r>
            <a:r>
              <a:rPr lang="en-US" sz="3600" dirty="0" smtClean="0"/>
              <a:t>ITH </a:t>
            </a:r>
            <a:r>
              <a:rPr lang="en-US" dirty="0" smtClean="0"/>
              <a:t>F</a:t>
            </a:r>
            <a:r>
              <a:rPr lang="en-US" sz="3600" dirty="0" smtClean="0"/>
              <a:t>UNCTION </a:t>
            </a:r>
            <a:r>
              <a:rPr lang="en-US" dirty="0" smtClean="0"/>
              <a:t>C</a:t>
            </a:r>
            <a:r>
              <a:rPr lang="en-US" sz="3600" dirty="0" smtClean="0"/>
              <a:t>ALLS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4452257" y="1905000"/>
            <a:ext cx="2819400" cy="2209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Bar(</a:t>
            </a:r>
            <a:r>
              <a:rPr lang="en-US" dirty="0" err="1" smtClean="0">
                <a:solidFill>
                  <a:schemeClr val="tx1"/>
                </a:solidFill>
              </a:rPr>
              <a:t>int</a:t>
            </a:r>
            <a:r>
              <a:rPr lang="en-US" dirty="0" smtClean="0">
                <a:solidFill>
                  <a:schemeClr val="tx1"/>
                </a:solidFill>
              </a:rPr>
              <a:t> a, </a:t>
            </a:r>
            <a:r>
              <a:rPr lang="en-US" dirty="0" err="1" smtClean="0">
                <a:solidFill>
                  <a:schemeClr val="tx1"/>
                </a:solidFill>
              </a:rPr>
              <a:t>int</a:t>
            </a:r>
            <a:r>
              <a:rPr lang="en-US" dirty="0" smtClean="0">
                <a:solidFill>
                  <a:schemeClr val="tx1"/>
                </a:solidFill>
              </a:rPr>
              <a:t> b){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…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}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1905000"/>
            <a:ext cx="2819400" cy="2209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Foo(){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a </a:t>
            </a:r>
            <a:r>
              <a:rPr lang="en-US" dirty="0">
                <a:solidFill>
                  <a:schemeClr val="tx1"/>
                </a:solidFill>
              </a:rPr>
              <a:t>= </a:t>
            </a:r>
            <a:r>
              <a:rPr lang="en-US" dirty="0" smtClean="0">
                <a:solidFill>
                  <a:schemeClr val="tx1"/>
                </a:solidFill>
              </a:rPr>
              <a:t>...;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b </a:t>
            </a:r>
            <a:r>
              <a:rPr lang="en-US" dirty="0">
                <a:solidFill>
                  <a:schemeClr val="tx1"/>
                </a:solidFill>
              </a:rPr>
              <a:t>= </a:t>
            </a:r>
            <a:r>
              <a:rPr lang="en-US" dirty="0" smtClean="0">
                <a:solidFill>
                  <a:schemeClr val="tx1"/>
                </a:solidFill>
              </a:rPr>
              <a:t>...;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c </a:t>
            </a:r>
            <a:r>
              <a:rPr lang="en-US" dirty="0">
                <a:solidFill>
                  <a:schemeClr val="tx1"/>
                </a:solidFill>
              </a:rPr>
              <a:t>= </a:t>
            </a:r>
            <a:r>
              <a:rPr lang="en-US" dirty="0" smtClean="0">
                <a:solidFill>
                  <a:schemeClr val="tx1"/>
                </a:solidFill>
              </a:rPr>
              <a:t>...;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bar(a, b);</a:t>
            </a:r>
            <a:endParaRPr lang="en-US" baseline="-250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…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}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03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HAT </a:t>
            </a:r>
            <a:r>
              <a:rPr lang="en-US" dirty="0" smtClean="0"/>
              <a:t>G</a:t>
            </a:r>
            <a:r>
              <a:rPr lang="en-US" sz="3600" dirty="0" smtClean="0"/>
              <a:t>LOBAL </a:t>
            </a:r>
            <a:r>
              <a:rPr lang="en-US" dirty="0" smtClean="0"/>
              <a:t>R</a:t>
            </a:r>
            <a:r>
              <a:rPr lang="en-US" sz="3600" dirty="0" smtClean="0"/>
              <a:t>EGISTER </a:t>
            </a:r>
            <a:r>
              <a:rPr lang="en-US" dirty="0" smtClean="0"/>
              <a:t>A</a:t>
            </a:r>
            <a:r>
              <a:rPr lang="en-US" sz="3600" dirty="0" smtClean="0"/>
              <a:t>LLOCATOR </a:t>
            </a:r>
            <a:r>
              <a:rPr lang="en-US" dirty="0" smtClean="0"/>
              <a:t>S</a:t>
            </a:r>
            <a:r>
              <a:rPr lang="en-US" sz="3600" dirty="0" smtClean="0"/>
              <a:t>EES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838200" y="1905000"/>
            <a:ext cx="2819400" cy="2209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Foo(){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a </a:t>
            </a:r>
            <a:r>
              <a:rPr lang="en-US" dirty="0">
                <a:solidFill>
                  <a:schemeClr val="tx1"/>
                </a:solidFill>
              </a:rPr>
              <a:t>= </a:t>
            </a:r>
            <a:r>
              <a:rPr lang="en-US" dirty="0" smtClean="0">
                <a:solidFill>
                  <a:schemeClr val="tx1"/>
                </a:solidFill>
              </a:rPr>
              <a:t>...;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b </a:t>
            </a:r>
            <a:r>
              <a:rPr lang="en-US" dirty="0">
                <a:solidFill>
                  <a:schemeClr val="tx1"/>
                </a:solidFill>
              </a:rPr>
              <a:t>= </a:t>
            </a:r>
            <a:r>
              <a:rPr lang="en-US" dirty="0" smtClean="0">
                <a:solidFill>
                  <a:schemeClr val="tx1"/>
                </a:solidFill>
              </a:rPr>
              <a:t>...;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c </a:t>
            </a:r>
            <a:r>
              <a:rPr lang="en-US" dirty="0">
                <a:solidFill>
                  <a:schemeClr val="tx1"/>
                </a:solidFill>
              </a:rPr>
              <a:t>= </a:t>
            </a:r>
            <a:r>
              <a:rPr lang="en-US" dirty="0" smtClean="0">
                <a:solidFill>
                  <a:schemeClr val="tx1"/>
                </a:solidFill>
              </a:rPr>
              <a:t>...;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NOP;</a:t>
            </a:r>
            <a:endParaRPr lang="en-US" baseline="-250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…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52257" y="1905000"/>
            <a:ext cx="2819400" cy="2209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Bar(</a:t>
            </a:r>
            <a:r>
              <a:rPr lang="en-US" dirty="0" err="1" smtClean="0">
                <a:solidFill>
                  <a:schemeClr val="tx1"/>
                </a:solidFill>
              </a:rPr>
              <a:t>int</a:t>
            </a:r>
            <a:r>
              <a:rPr lang="en-US" dirty="0" smtClean="0">
                <a:solidFill>
                  <a:schemeClr val="tx1"/>
                </a:solidFill>
              </a:rPr>
              <a:t> a, </a:t>
            </a:r>
            <a:r>
              <a:rPr lang="en-US" dirty="0" err="1" smtClean="0">
                <a:solidFill>
                  <a:schemeClr val="tx1"/>
                </a:solidFill>
              </a:rPr>
              <a:t>int</a:t>
            </a:r>
            <a:r>
              <a:rPr lang="en-US" dirty="0" smtClean="0">
                <a:solidFill>
                  <a:schemeClr val="tx1"/>
                </a:solidFill>
              </a:rPr>
              <a:t> b){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…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}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01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HAT </a:t>
            </a:r>
            <a:r>
              <a:rPr lang="en-US" dirty="0" smtClean="0"/>
              <a:t>A</a:t>
            </a:r>
            <a:r>
              <a:rPr lang="en-US" sz="3600" dirty="0" smtClean="0"/>
              <a:t>CTUALLY </a:t>
            </a:r>
            <a:r>
              <a:rPr lang="en-US" dirty="0" smtClean="0"/>
              <a:t>H</a:t>
            </a:r>
            <a:r>
              <a:rPr lang="en-US" sz="3600" dirty="0" smtClean="0"/>
              <a:t>APPENS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838200" y="1905000"/>
            <a:ext cx="2819400" cy="304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Foo(){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a </a:t>
            </a:r>
            <a:r>
              <a:rPr lang="en-US" dirty="0">
                <a:solidFill>
                  <a:schemeClr val="tx1"/>
                </a:solidFill>
              </a:rPr>
              <a:t>= </a:t>
            </a:r>
            <a:r>
              <a:rPr lang="en-US" dirty="0" smtClean="0">
                <a:solidFill>
                  <a:schemeClr val="tx1"/>
                </a:solidFill>
              </a:rPr>
              <a:t>...;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b </a:t>
            </a:r>
            <a:r>
              <a:rPr lang="en-US" dirty="0">
                <a:solidFill>
                  <a:schemeClr val="tx1"/>
                </a:solidFill>
              </a:rPr>
              <a:t>= </a:t>
            </a:r>
            <a:r>
              <a:rPr lang="en-US" dirty="0" smtClean="0">
                <a:solidFill>
                  <a:schemeClr val="tx1"/>
                </a:solidFill>
              </a:rPr>
              <a:t>...;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c </a:t>
            </a:r>
            <a:r>
              <a:rPr lang="en-US" dirty="0">
                <a:solidFill>
                  <a:schemeClr val="tx1"/>
                </a:solidFill>
              </a:rPr>
              <a:t>= </a:t>
            </a:r>
            <a:r>
              <a:rPr lang="en-US" dirty="0" smtClean="0">
                <a:solidFill>
                  <a:schemeClr val="tx1"/>
                </a:solidFill>
              </a:rPr>
              <a:t>...;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b="1" u="sng" dirty="0" smtClean="0">
                <a:solidFill>
                  <a:srgbClr val="FF0000"/>
                </a:solidFill>
              </a:rPr>
              <a:t>spill c;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b="1" u="sng" dirty="0" smtClean="0">
                <a:solidFill>
                  <a:srgbClr val="FF0000"/>
                </a:solidFill>
              </a:rPr>
              <a:t>create a frame for bar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bar(a</a:t>
            </a:r>
            <a:r>
              <a:rPr lang="en-US" dirty="0">
                <a:solidFill>
                  <a:schemeClr val="tx1"/>
                </a:solidFill>
              </a:rPr>
              <a:t>, b</a:t>
            </a:r>
            <a:r>
              <a:rPr lang="en-US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b="1" u="sng" dirty="0" smtClean="0">
                <a:solidFill>
                  <a:srgbClr val="FF0000"/>
                </a:solidFill>
              </a:rPr>
              <a:t>restore c;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…</a:t>
            </a:r>
          </a:p>
          <a:p>
            <a:r>
              <a:rPr lang="en-US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4452257" y="1905000"/>
            <a:ext cx="2819400" cy="2743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Bar(</a:t>
            </a:r>
            <a:r>
              <a:rPr lang="en-US" dirty="0" err="1" smtClean="0">
                <a:solidFill>
                  <a:schemeClr val="tx1"/>
                </a:solidFill>
              </a:rPr>
              <a:t>int</a:t>
            </a:r>
            <a:r>
              <a:rPr lang="en-US" dirty="0" smtClean="0">
                <a:solidFill>
                  <a:schemeClr val="tx1"/>
                </a:solidFill>
              </a:rPr>
              <a:t> a, </a:t>
            </a:r>
            <a:r>
              <a:rPr lang="en-US" dirty="0" err="1" smtClean="0">
                <a:solidFill>
                  <a:schemeClr val="tx1"/>
                </a:solidFill>
              </a:rPr>
              <a:t>int</a:t>
            </a:r>
            <a:r>
              <a:rPr lang="en-US" dirty="0" smtClean="0">
                <a:solidFill>
                  <a:schemeClr val="tx1"/>
                </a:solidFill>
              </a:rPr>
              <a:t> b){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//</a:t>
            </a:r>
            <a:r>
              <a:rPr lang="en-US" b="1" u="sng" dirty="0">
                <a:solidFill>
                  <a:srgbClr val="FF0000"/>
                </a:solidFill>
              </a:rPr>
              <a:t>spill a;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//</a:t>
            </a:r>
            <a:r>
              <a:rPr lang="en-US" b="1" u="sng" dirty="0">
                <a:solidFill>
                  <a:srgbClr val="FF0000"/>
                </a:solidFill>
              </a:rPr>
              <a:t>spill b;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…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//</a:t>
            </a:r>
            <a:r>
              <a:rPr lang="en-US" b="1" u="sng" dirty="0" smtClean="0">
                <a:solidFill>
                  <a:srgbClr val="FF0000"/>
                </a:solidFill>
              </a:rPr>
              <a:t>restore </a:t>
            </a:r>
            <a:r>
              <a:rPr lang="en-US" b="1" u="sng" dirty="0">
                <a:solidFill>
                  <a:srgbClr val="FF0000"/>
                </a:solidFill>
              </a:rPr>
              <a:t>a</a:t>
            </a:r>
            <a:r>
              <a:rPr lang="en-US" b="1" u="sng" dirty="0" smtClean="0">
                <a:solidFill>
                  <a:srgbClr val="FF0000"/>
                </a:solidFill>
              </a:rPr>
              <a:t>;</a:t>
            </a:r>
            <a:endParaRPr lang="en-US" b="1" u="sng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smtClean="0">
                <a:solidFill>
                  <a:schemeClr val="tx1"/>
                </a:solidFill>
              </a:rPr>
              <a:t>//</a:t>
            </a:r>
            <a:r>
              <a:rPr lang="en-US" b="1" u="sng" dirty="0" smtClean="0">
                <a:solidFill>
                  <a:srgbClr val="FF0000"/>
                </a:solidFill>
              </a:rPr>
              <a:t>restore </a:t>
            </a:r>
            <a:r>
              <a:rPr lang="en-US" b="1" u="sng" dirty="0">
                <a:solidFill>
                  <a:srgbClr val="FF0000"/>
                </a:solidFill>
              </a:rPr>
              <a:t>b</a:t>
            </a:r>
            <a:r>
              <a:rPr lang="en-US" b="1" u="sng" dirty="0" smtClean="0">
                <a:solidFill>
                  <a:srgbClr val="FF0000"/>
                </a:solidFill>
              </a:rPr>
              <a:t>;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b="1" u="sng" dirty="0" smtClean="0">
                <a:solidFill>
                  <a:srgbClr val="FF0000"/>
                </a:solidFill>
              </a:rPr>
              <a:t>destroy this frame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}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67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</a:t>
            </a:r>
            <a:r>
              <a:rPr lang="en-US" sz="3600" dirty="0" smtClean="0"/>
              <a:t>BSERVATIONS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additional code for calling convention is not seen by the global register allocators</a:t>
            </a:r>
          </a:p>
          <a:p>
            <a:endParaRPr lang="en-US" dirty="0" smtClean="0"/>
          </a:p>
          <a:p>
            <a:r>
              <a:rPr lang="en-US" dirty="0" smtClean="0"/>
              <a:t>Can have more caller-save registers</a:t>
            </a:r>
          </a:p>
          <a:p>
            <a:pPr lvl="1"/>
            <a:r>
              <a:rPr lang="en-US" dirty="0" smtClean="0"/>
              <a:t>Save all values that are not modified in the </a:t>
            </a:r>
            <a:r>
              <a:rPr lang="en-US" dirty="0" err="1" smtClean="0"/>
              <a:t>callee</a:t>
            </a:r>
            <a:r>
              <a:rPr lang="en-US" dirty="0" smtClean="0"/>
              <a:t> instead of all that are not used in the </a:t>
            </a:r>
            <a:r>
              <a:rPr lang="en-US" dirty="0" err="1" smtClean="0"/>
              <a:t>callee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630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I</a:t>
            </a:r>
            <a:r>
              <a:rPr lang="en-US" sz="3600" dirty="0">
                <a:solidFill>
                  <a:prstClr val="black"/>
                </a:solidFill>
              </a:rPr>
              <a:t>F </a:t>
            </a:r>
            <a:r>
              <a:rPr lang="en-US" dirty="0">
                <a:solidFill>
                  <a:prstClr val="black"/>
                </a:solidFill>
              </a:rPr>
              <a:t>C</a:t>
            </a:r>
            <a:r>
              <a:rPr lang="en-US" sz="3600" dirty="0">
                <a:solidFill>
                  <a:prstClr val="black"/>
                </a:solidFill>
              </a:rPr>
              <a:t>ALLING </a:t>
            </a:r>
            <a:r>
              <a:rPr lang="en-US" dirty="0">
                <a:solidFill>
                  <a:prstClr val="black"/>
                </a:solidFill>
              </a:rPr>
              <a:t>C</a:t>
            </a:r>
            <a:r>
              <a:rPr lang="en-US" sz="3600" dirty="0">
                <a:solidFill>
                  <a:prstClr val="black"/>
                </a:solidFill>
              </a:rPr>
              <a:t>ONVENTION </a:t>
            </a:r>
            <a:r>
              <a:rPr lang="en-US" dirty="0">
                <a:solidFill>
                  <a:prstClr val="black"/>
                </a:solidFill>
              </a:rPr>
              <a:t>I</a:t>
            </a:r>
            <a:r>
              <a:rPr lang="en-US" sz="3600" dirty="0">
                <a:solidFill>
                  <a:prstClr val="black"/>
                </a:solidFill>
              </a:rPr>
              <a:t>S </a:t>
            </a:r>
            <a:r>
              <a:rPr lang="en-US" dirty="0">
                <a:solidFill>
                  <a:prstClr val="black"/>
                </a:solidFill>
              </a:rPr>
              <a:t>S</a:t>
            </a:r>
            <a:r>
              <a:rPr lang="en-US" sz="3600" dirty="0">
                <a:solidFill>
                  <a:prstClr val="black"/>
                </a:solidFill>
              </a:rPr>
              <a:t>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0" y="1600200"/>
            <a:ext cx="27432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Foo(){</a:t>
            </a:r>
          </a:p>
          <a:p>
            <a:pPr marL="0" indent="0">
              <a:buNone/>
            </a:pPr>
            <a:r>
              <a:rPr lang="en-US" dirty="0"/>
              <a:t>    a = ...;</a:t>
            </a:r>
          </a:p>
          <a:p>
            <a:pPr marL="0" indent="0">
              <a:buNone/>
            </a:pPr>
            <a:r>
              <a:rPr lang="en-US" dirty="0"/>
              <a:t>    b = ...;</a:t>
            </a:r>
          </a:p>
          <a:p>
            <a:pPr marL="0" indent="0">
              <a:buNone/>
            </a:pPr>
            <a:r>
              <a:rPr lang="en-US" dirty="0"/>
              <a:t>    c = ...;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b="1" u="sng" dirty="0">
                <a:solidFill>
                  <a:srgbClr val="FF0000"/>
                </a:solidFill>
              </a:rPr>
              <a:t>spill c;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b="1" u="sng" dirty="0">
                <a:solidFill>
                  <a:srgbClr val="FF0000"/>
                </a:solidFill>
              </a:rPr>
              <a:t>create a </a:t>
            </a:r>
            <a:r>
              <a:rPr lang="en-US" b="1" u="sng" dirty="0" smtClean="0">
                <a:solidFill>
                  <a:srgbClr val="FF0000"/>
                </a:solidFill>
              </a:rPr>
              <a:t>frame </a:t>
            </a:r>
            <a:r>
              <a:rPr lang="en-US" b="1" u="sng" dirty="0">
                <a:solidFill>
                  <a:srgbClr val="FF0000"/>
                </a:solidFill>
              </a:rPr>
              <a:t>for bar</a:t>
            </a:r>
          </a:p>
          <a:p>
            <a:pPr marL="0" indent="0">
              <a:buNone/>
            </a:pPr>
            <a:r>
              <a:rPr lang="en-US" dirty="0"/>
              <a:t>    bar(a, b);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b="1" u="sng" dirty="0" smtClean="0">
                <a:solidFill>
                  <a:srgbClr val="FF0000"/>
                </a:solidFill>
              </a:rPr>
              <a:t>restore </a:t>
            </a:r>
            <a:r>
              <a:rPr lang="en-US" b="1" u="sng" dirty="0">
                <a:solidFill>
                  <a:srgbClr val="FF0000"/>
                </a:solidFill>
              </a:rPr>
              <a:t>c;</a:t>
            </a:r>
          </a:p>
          <a:p>
            <a:pPr marL="0" indent="0">
              <a:buNone/>
            </a:pPr>
            <a:r>
              <a:rPr lang="en-US" dirty="0"/>
              <a:t>    e = 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f = a </a:t>
            </a:r>
            <a:r>
              <a:rPr lang="en-US" dirty="0"/>
              <a:t>+ </a:t>
            </a:r>
            <a:r>
              <a:rPr lang="en-US" dirty="0" smtClean="0"/>
              <a:t>b;</a:t>
            </a:r>
            <a:endParaRPr lang="en-US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  g </a:t>
            </a:r>
            <a:r>
              <a:rPr lang="en-US" dirty="0"/>
              <a:t>= </a:t>
            </a:r>
            <a:r>
              <a:rPr lang="en-US" dirty="0" smtClean="0"/>
              <a:t>c + …;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…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1600200"/>
            <a:ext cx="235641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Bar(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/>
              <a:t>a, </a:t>
            </a:r>
            <a:r>
              <a:rPr lang="en-US" sz="2000" dirty="0" err="1"/>
              <a:t>int</a:t>
            </a:r>
            <a:r>
              <a:rPr lang="en-US" sz="2000" dirty="0"/>
              <a:t> b){</a:t>
            </a:r>
          </a:p>
          <a:p>
            <a:r>
              <a:rPr lang="en-US" sz="2000" dirty="0" smtClean="0"/>
              <a:t>    //</a:t>
            </a:r>
            <a:r>
              <a:rPr lang="en-US" sz="2000" b="1" u="sng" dirty="0">
                <a:solidFill>
                  <a:srgbClr val="FF0000"/>
                </a:solidFill>
              </a:rPr>
              <a:t>spill a; </a:t>
            </a:r>
          </a:p>
          <a:p>
            <a:r>
              <a:rPr lang="en-US" sz="2000" dirty="0" smtClean="0"/>
              <a:t>    //</a:t>
            </a:r>
            <a:r>
              <a:rPr lang="en-US" sz="2000" b="1" u="sng" dirty="0">
                <a:solidFill>
                  <a:srgbClr val="FF0000"/>
                </a:solidFill>
              </a:rPr>
              <a:t>spill b; </a:t>
            </a:r>
            <a:endParaRPr lang="en-US" sz="2000" dirty="0"/>
          </a:p>
          <a:p>
            <a:r>
              <a:rPr lang="en-US" sz="2000" dirty="0" smtClean="0"/>
              <a:t>    …</a:t>
            </a:r>
            <a:endParaRPr lang="en-US" sz="2000" dirty="0"/>
          </a:p>
          <a:p>
            <a:r>
              <a:rPr lang="en-US" sz="2000" dirty="0"/>
              <a:t>    </a:t>
            </a:r>
            <a:r>
              <a:rPr lang="en-US" sz="2000" dirty="0" smtClean="0"/>
              <a:t>//</a:t>
            </a:r>
            <a:r>
              <a:rPr lang="en-US" sz="2000" b="1" u="sng" dirty="0" smtClean="0">
                <a:solidFill>
                  <a:srgbClr val="FF0000"/>
                </a:solidFill>
              </a:rPr>
              <a:t>restore </a:t>
            </a:r>
            <a:r>
              <a:rPr lang="en-US" sz="2000" b="1" u="sng" dirty="0">
                <a:solidFill>
                  <a:srgbClr val="FF0000"/>
                </a:solidFill>
              </a:rPr>
              <a:t>a;</a:t>
            </a:r>
          </a:p>
          <a:p>
            <a:r>
              <a:rPr lang="en-US" sz="2000" dirty="0"/>
              <a:t>    </a:t>
            </a:r>
            <a:r>
              <a:rPr lang="en-US" sz="2000" dirty="0" smtClean="0"/>
              <a:t>//</a:t>
            </a:r>
            <a:r>
              <a:rPr lang="en-US" sz="2000" b="1" u="sng" dirty="0" smtClean="0">
                <a:solidFill>
                  <a:srgbClr val="FF0000"/>
                </a:solidFill>
              </a:rPr>
              <a:t>restore </a:t>
            </a:r>
            <a:r>
              <a:rPr lang="en-US" sz="2000" b="1" u="sng" dirty="0">
                <a:solidFill>
                  <a:srgbClr val="FF0000"/>
                </a:solidFill>
              </a:rPr>
              <a:t>b;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</a:t>
            </a:r>
            <a:r>
              <a:rPr lang="en-US" sz="2000" b="1" u="sng" dirty="0">
                <a:solidFill>
                  <a:srgbClr val="FF0000"/>
                </a:solidFill>
              </a:rPr>
              <a:t>destroy this </a:t>
            </a:r>
            <a:r>
              <a:rPr lang="en-US" sz="2000" b="1" u="sng" dirty="0" smtClean="0">
                <a:solidFill>
                  <a:srgbClr val="FF0000"/>
                </a:solidFill>
              </a:rPr>
              <a:t>frame</a:t>
            </a:r>
            <a:endParaRPr lang="en-US" sz="2000" b="1" u="sng" dirty="0">
              <a:solidFill>
                <a:srgbClr val="FF0000"/>
              </a:solidFill>
            </a:endParaRPr>
          </a:p>
          <a:p>
            <a:r>
              <a:rPr lang="en-US" sz="2000" dirty="0"/>
              <a:t>}</a:t>
            </a:r>
          </a:p>
          <a:p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5638800" y="1981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638800" y="2286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38800" y="2590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638800" y="2895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6388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638800" y="4419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638800" y="3810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Elbow Connector 13"/>
          <p:cNvCxnSpPr>
            <a:stCxn id="4" idx="2"/>
            <a:endCxn id="12" idx="2"/>
          </p:cNvCxnSpPr>
          <p:nvPr/>
        </p:nvCxnSpPr>
        <p:spPr>
          <a:xfrm rot="10800000" flipV="1">
            <a:off x="5638800" y="2057400"/>
            <a:ext cx="12700" cy="2438400"/>
          </a:xfrm>
          <a:prstGeom prst="bentConnector3">
            <a:avLst>
              <a:gd name="adj1" fmla="val 8571433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7" idx="2"/>
            <a:endCxn id="12" idx="2"/>
          </p:cNvCxnSpPr>
          <p:nvPr/>
        </p:nvCxnSpPr>
        <p:spPr>
          <a:xfrm rot="10800000" flipV="1">
            <a:off x="5638800" y="2362200"/>
            <a:ext cx="12700" cy="2133600"/>
          </a:xfrm>
          <a:prstGeom prst="bentConnector3">
            <a:avLst>
              <a:gd name="adj1" fmla="val 6171425"/>
            </a:avLst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13" idx="2"/>
            <a:endCxn id="18" idx="2"/>
          </p:cNvCxnSpPr>
          <p:nvPr/>
        </p:nvCxnSpPr>
        <p:spPr>
          <a:xfrm rot="10800000" flipV="1">
            <a:off x="5638800" y="3886200"/>
            <a:ext cx="12700" cy="914400"/>
          </a:xfrm>
          <a:prstGeom prst="bentConnector3">
            <a:avLst>
              <a:gd name="adj1" fmla="val 3771425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5638800" y="5105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Elbow Connector 30"/>
          <p:cNvCxnSpPr>
            <a:stCxn id="11" idx="2"/>
            <a:endCxn id="29" idx="2"/>
          </p:cNvCxnSpPr>
          <p:nvPr/>
        </p:nvCxnSpPr>
        <p:spPr>
          <a:xfrm rot="10800000" flipV="1">
            <a:off x="5638800" y="4191000"/>
            <a:ext cx="12700" cy="990600"/>
          </a:xfrm>
          <a:prstGeom prst="bentConnector3">
            <a:avLst>
              <a:gd name="adj1" fmla="val 180000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8" idx="2"/>
            <a:endCxn id="9" idx="2"/>
          </p:cNvCxnSpPr>
          <p:nvPr/>
        </p:nvCxnSpPr>
        <p:spPr>
          <a:xfrm rot="10800000" flipV="1">
            <a:off x="5638800" y="2667000"/>
            <a:ext cx="12700" cy="304800"/>
          </a:xfrm>
          <a:prstGeom prst="bentConnector3">
            <a:avLst>
              <a:gd name="adj1" fmla="val 3771425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5638800" y="4724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4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I</a:t>
            </a:r>
            <a:r>
              <a:rPr lang="en-US" sz="3600" dirty="0">
                <a:solidFill>
                  <a:prstClr val="black"/>
                </a:solidFill>
              </a:rPr>
              <a:t>F </a:t>
            </a:r>
            <a:r>
              <a:rPr lang="en-US" dirty="0">
                <a:solidFill>
                  <a:prstClr val="black"/>
                </a:solidFill>
              </a:rPr>
              <a:t>C</a:t>
            </a:r>
            <a:r>
              <a:rPr lang="en-US" sz="3600" dirty="0">
                <a:solidFill>
                  <a:prstClr val="black"/>
                </a:solidFill>
              </a:rPr>
              <a:t>ALLING </a:t>
            </a:r>
            <a:r>
              <a:rPr lang="en-US" dirty="0">
                <a:solidFill>
                  <a:prstClr val="black"/>
                </a:solidFill>
              </a:rPr>
              <a:t>C</a:t>
            </a:r>
            <a:r>
              <a:rPr lang="en-US" sz="3600" dirty="0">
                <a:solidFill>
                  <a:prstClr val="black"/>
                </a:solidFill>
              </a:rPr>
              <a:t>ONVENTION </a:t>
            </a:r>
            <a:r>
              <a:rPr lang="en-US" dirty="0">
                <a:solidFill>
                  <a:prstClr val="black"/>
                </a:solidFill>
              </a:rPr>
              <a:t>I</a:t>
            </a:r>
            <a:r>
              <a:rPr lang="en-US" sz="3600" dirty="0">
                <a:solidFill>
                  <a:prstClr val="black"/>
                </a:solidFill>
              </a:rPr>
              <a:t>S </a:t>
            </a:r>
            <a:r>
              <a:rPr lang="en-US" dirty="0">
                <a:solidFill>
                  <a:prstClr val="black"/>
                </a:solidFill>
              </a:rPr>
              <a:t>S</a:t>
            </a:r>
            <a:r>
              <a:rPr lang="en-US" sz="3600" dirty="0">
                <a:solidFill>
                  <a:prstClr val="black"/>
                </a:solidFill>
              </a:rPr>
              <a:t>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0" y="1600200"/>
            <a:ext cx="27432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Foo(){</a:t>
            </a:r>
          </a:p>
          <a:p>
            <a:pPr marL="0" indent="0">
              <a:buNone/>
            </a:pPr>
            <a:r>
              <a:rPr lang="en-US" dirty="0"/>
              <a:t>    a = ...;</a:t>
            </a:r>
          </a:p>
          <a:p>
            <a:pPr marL="0" indent="0">
              <a:buNone/>
            </a:pPr>
            <a:r>
              <a:rPr lang="en-US" dirty="0"/>
              <a:t>    b = ...;</a:t>
            </a:r>
          </a:p>
          <a:p>
            <a:pPr marL="0" indent="0">
              <a:buNone/>
            </a:pPr>
            <a:r>
              <a:rPr lang="en-US" dirty="0"/>
              <a:t>    c = ...;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b="1" u="sng" dirty="0">
                <a:solidFill>
                  <a:srgbClr val="FF0000"/>
                </a:solidFill>
              </a:rPr>
              <a:t>spill c;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b="1" u="sng" dirty="0">
                <a:solidFill>
                  <a:srgbClr val="FF0000"/>
                </a:solidFill>
              </a:rPr>
              <a:t>create a </a:t>
            </a:r>
            <a:r>
              <a:rPr lang="en-US" b="1" u="sng" dirty="0" smtClean="0">
                <a:solidFill>
                  <a:srgbClr val="FF0000"/>
                </a:solidFill>
              </a:rPr>
              <a:t>frame </a:t>
            </a:r>
            <a:r>
              <a:rPr lang="en-US" b="1" u="sng" dirty="0">
                <a:solidFill>
                  <a:srgbClr val="FF0000"/>
                </a:solidFill>
              </a:rPr>
              <a:t>for bar</a:t>
            </a:r>
          </a:p>
          <a:p>
            <a:pPr marL="0" indent="0">
              <a:buNone/>
            </a:pPr>
            <a:r>
              <a:rPr lang="en-US" dirty="0"/>
              <a:t>    bar(a, b);</a:t>
            </a:r>
          </a:p>
          <a:p>
            <a:pPr marL="0" indent="0">
              <a:buNone/>
            </a:pPr>
            <a:r>
              <a:rPr lang="en-US" dirty="0"/>
              <a:t>    //</a:t>
            </a:r>
            <a:r>
              <a:rPr lang="en-US" b="1" u="sng" dirty="0"/>
              <a:t>restore c;</a:t>
            </a:r>
          </a:p>
          <a:p>
            <a:pPr marL="0" indent="0">
              <a:buNone/>
            </a:pPr>
            <a:r>
              <a:rPr lang="en-US" dirty="0"/>
              <a:t>    e = 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f = a </a:t>
            </a:r>
            <a:r>
              <a:rPr lang="en-US" dirty="0"/>
              <a:t>+ </a:t>
            </a:r>
            <a:r>
              <a:rPr lang="en-US" dirty="0" smtClean="0"/>
              <a:t>b;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u="sng" dirty="0" smtClean="0">
                <a:solidFill>
                  <a:srgbClr val="FF0000"/>
                </a:solidFill>
              </a:rPr>
              <a:t>restore c;</a:t>
            </a:r>
            <a:endParaRPr lang="en-US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  g </a:t>
            </a:r>
            <a:r>
              <a:rPr lang="en-US" dirty="0"/>
              <a:t>= </a:t>
            </a:r>
            <a:r>
              <a:rPr lang="en-US" dirty="0" smtClean="0"/>
              <a:t>c + …;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…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1600200"/>
            <a:ext cx="235641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Bar(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/>
              <a:t>a, </a:t>
            </a:r>
            <a:r>
              <a:rPr lang="en-US" sz="2000" dirty="0" err="1"/>
              <a:t>int</a:t>
            </a:r>
            <a:r>
              <a:rPr lang="en-US" sz="2000" dirty="0"/>
              <a:t> b){</a:t>
            </a:r>
          </a:p>
          <a:p>
            <a:r>
              <a:rPr lang="en-US" sz="2000" dirty="0" smtClean="0"/>
              <a:t>    //</a:t>
            </a:r>
            <a:r>
              <a:rPr lang="en-US" sz="2000" b="1" u="sng" dirty="0">
                <a:solidFill>
                  <a:srgbClr val="FF0000"/>
                </a:solidFill>
              </a:rPr>
              <a:t>spill a; </a:t>
            </a:r>
          </a:p>
          <a:p>
            <a:r>
              <a:rPr lang="en-US" sz="2000" dirty="0" smtClean="0"/>
              <a:t>    //</a:t>
            </a:r>
            <a:r>
              <a:rPr lang="en-US" sz="2000" b="1" u="sng" dirty="0">
                <a:solidFill>
                  <a:srgbClr val="FF0000"/>
                </a:solidFill>
              </a:rPr>
              <a:t>spill b; </a:t>
            </a:r>
            <a:endParaRPr lang="en-US" sz="2000" dirty="0"/>
          </a:p>
          <a:p>
            <a:r>
              <a:rPr lang="en-US" sz="2000" dirty="0" smtClean="0"/>
              <a:t>    …</a:t>
            </a:r>
            <a:endParaRPr lang="en-US" sz="2000" dirty="0"/>
          </a:p>
          <a:p>
            <a:r>
              <a:rPr lang="en-US" sz="2000" dirty="0"/>
              <a:t>    </a:t>
            </a:r>
            <a:r>
              <a:rPr lang="en-US" sz="2000" dirty="0" smtClean="0"/>
              <a:t>//</a:t>
            </a:r>
            <a:r>
              <a:rPr lang="en-US" sz="2000" b="1" u="sng" dirty="0" smtClean="0">
                <a:solidFill>
                  <a:srgbClr val="FF0000"/>
                </a:solidFill>
              </a:rPr>
              <a:t>restore </a:t>
            </a:r>
            <a:r>
              <a:rPr lang="en-US" sz="2000" b="1" u="sng" dirty="0">
                <a:solidFill>
                  <a:srgbClr val="FF0000"/>
                </a:solidFill>
              </a:rPr>
              <a:t>a;</a:t>
            </a:r>
          </a:p>
          <a:p>
            <a:r>
              <a:rPr lang="en-US" sz="2000" dirty="0"/>
              <a:t>    </a:t>
            </a:r>
            <a:r>
              <a:rPr lang="en-US" sz="2000" dirty="0" smtClean="0"/>
              <a:t>//</a:t>
            </a:r>
            <a:r>
              <a:rPr lang="en-US" sz="2000" b="1" u="sng" dirty="0" smtClean="0">
                <a:solidFill>
                  <a:srgbClr val="FF0000"/>
                </a:solidFill>
              </a:rPr>
              <a:t>restore </a:t>
            </a:r>
            <a:r>
              <a:rPr lang="en-US" sz="2000" b="1" u="sng" dirty="0">
                <a:solidFill>
                  <a:srgbClr val="FF0000"/>
                </a:solidFill>
              </a:rPr>
              <a:t>b;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</a:t>
            </a:r>
            <a:r>
              <a:rPr lang="en-US" sz="2000" b="1" u="sng" dirty="0">
                <a:solidFill>
                  <a:srgbClr val="FF0000"/>
                </a:solidFill>
              </a:rPr>
              <a:t>destroy this </a:t>
            </a:r>
            <a:r>
              <a:rPr lang="en-US" sz="2000" b="1" u="sng" dirty="0" smtClean="0">
                <a:solidFill>
                  <a:srgbClr val="FF0000"/>
                </a:solidFill>
              </a:rPr>
              <a:t>frame</a:t>
            </a:r>
            <a:endParaRPr lang="en-US" sz="2000" b="1" u="sng" dirty="0">
              <a:solidFill>
                <a:srgbClr val="FF0000"/>
              </a:solidFill>
            </a:endParaRPr>
          </a:p>
          <a:p>
            <a:r>
              <a:rPr lang="en-US" sz="2000" dirty="0"/>
              <a:t>}</a:t>
            </a:r>
          </a:p>
          <a:p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5638800" y="1981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638800" y="2286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38800" y="2590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638800" y="2895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6388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638800" y="4419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638800" y="4724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Elbow Connector 13"/>
          <p:cNvCxnSpPr>
            <a:stCxn id="4" idx="2"/>
            <a:endCxn id="12" idx="2"/>
          </p:cNvCxnSpPr>
          <p:nvPr/>
        </p:nvCxnSpPr>
        <p:spPr>
          <a:xfrm rot="10800000" flipV="1">
            <a:off x="5638800" y="2057400"/>
            <a:ext cx="12700" cy="2438400"/>
          </a:xfrm>
          <a:prstGeom prst="bentConnector3">
            <a:avLst>
              <a:gd name="adj1" fmla="val 8571433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7" idx="2"/>
            <a:endCxn id="12" idx="2"/>
          </p:cNvCxnSpPr>
          <p:nvPr/>
        </p:nvCxnSpPr>
        <p:spPr>
          <a:xfrm rot="10800000" flipV="1">
            <a:off x="5638800" y="2362200"/>
            <a:ext cx="12700" cy="2133600"/>
          </a:xfrm>
          <a:prstGeom prst="bentConnector3">
            <a:avLst>
              <a:gd name="adj1" fmla="val 6171425"/>
            </a:avLst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13" idx="2"/>
            <a:endCxn id="18" idx="2"/>
          </p:cNvCxnSpPr>
          <p:nvPr/>
        </p:nvCxnSpPr>
        <p:spPr>
          <a:xfrm rot="10800000" flipV="1">
            <a:off x="5638800" y="4800600"/>
            <a:ext cx="12700" cy="304800"/>
          </a:xfrm>
          <a:prstGeom prst="bentConnector3">
            <a:avLst>
              <a:gd name="adj1" fmla="val 3771425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5638800" y="5410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Elbow Connector 30"/>
          <p:cNvCxnSpPr>
            <a:stCxn id="11" idx="2"/>
            <a:endCxn id="29" idx="2"/>
          </p:cNvCxnSpPr>
          <p:nvPr/>
        </p:nvCxnSpPr>
        <p:spPr>
          <a:xfrm rot="10800000" flipV="1">
            <a:off x="5638800" y="4191000"/>
            <a:ext cx="12700" cy="1295400"/>
          </a:xfrm>
          <a:prstGeom prst="bentConnector3">
            <a:avLst>
              <a:gd name="adj1" fmla="val 180000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8" idx="2"/>
            <a:endCxn id="9" idx="2"/>
          </p:cNvCxnSpPr>
          <p:nvPr/>
        </p:nvCxnSpPr>
        <p:spPr>
          <a:xfrm rot="10800000" flipV="1">
            <a:off x="5638800" y="2667000"/>
            <a:ext cx="12700" cy="304800"/>
          </a:xfrm>
          <a:prstGeom prst="bentConnector3">
            <a:avLst>
              <a:gd name="adj1" fmla="val 3771425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5638800" y="5029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143000" y="4338935"/>
            <a:ext cx="3153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Don’t restore right after the call</a:t>
            </a:r>
          </a:p>
          <a:p>
            <a:r>
              <a:rPr lang="en-US" dirty="0" smtClean="0"/>
              <a:t>restore right before the use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996217" y="4800600"/>
            <a:ext cx="1109185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10" idx="0"/>
          </p:cNvCxnSpPr>
          <p:nvPr/>
        </p:nvCxnSpPr>
        <p:spPr>
          <a:xfrm rot="5400000" flipH="1" flipV="1">
            <a:off x="3979610" y="2603545"/>
            <a:ext cx="475750" cy="299503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871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I</a:t>
            </a:r>
            <a:r>
              <a:rPr lang="en-US" sz="3600" dirty="0">
                <a:solidFill>
                  <a:prstClr val="black"/>
                </a:solidFill>
              </a:rPr>
              <a:t>F </a:t>
            </a:r>
            <a:r>
              <a:rPr lang="en-US" dirty="0">
                <a:solidFill>
                  <a:prstClr val="black"/>
                </a:solidFill>
              </a:rPr>
              <a:t>C</a:t>
            </a:r>
            <a:r>
              <a:rPr lang="en-US" sz="3600" dirty="0">
                <a:solidFill>
                  <a:prstClr val="black"/>
                </a:solidFill>
              </a:rPr>
              <a:t>ALLING </a:t>
            </a:r>
            <a:r>
              <a:rPr lang="en-US" dirty="0">
                <a:solidFill>
                  <a:prstClr val="black"/>
                </a:solidFill>
              </a:rPr>
              <a:t>C</a:t>
            </a:r>
            <a:r>
              <a:rPr lang="en-US" sz="3600" dirty="0">
                <a:solidFill>
                  <a:prstClr val="black"/>
                </a:solidFill>
              </a:rPr>
              <a:t>ONVENTION </a:t>
            </a:r>
            <a:r>
              <a:rPr lang="en-US" dirty="0">
                <a:solidFill>
                  <a:prstClr val="black"/>
                </a:solidFill>
              </a:rPr>
              <a:t>I</a:t>
            </a:r>
            <a:r>
              <a:rPr lang="en-US" sz="3600" dirty="0">
                <a:solidFill>
                  <a:prstClr val="black"/>
                </a:solidFill>
              </a:rPr>
              <a:t>S </a:t>
            </a:r>
            <a:r>
              <a:rPr lang="en-US" dirty="0">
                <a:solidFill>
                  <a:prstClr val="black"/>
                </a:solidFill>
              </a:rPr>
              <a:t>I</a:t>
            </a:r>
            <a:r>
              <a:rPr lang="en-US" sz="3600" dirty="0">
                <a:solidFill>
                  <a:prstClr val="black"/>
                </a:solidFill>
              </a:rPr>
              <a:t>GNORED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0" y="1600200"/>
            <a:ext cx="29718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Foo(){</a:t>
            </a:r>
          </a:p>
          <a:p>
            <a:pPr marL="0" indent="0">
              <a:buNone/>
            </a:pPr>
            <a:r>
              <a:rPr lang="en-US" dirty="0"/>
              <a:t>    a = ...;</a:t>
            </a:r>
          </a:p>
          <a:p>
            <a:pPr marL="0" indent="0">
              <a:buNone/>
            </a:pPr>
            <a:r>
              <a:rPr lang="en-US" dirty="0"/>
              <a:t>    b = ...;</a:t>
            </a:r>
          </a:p>
          <a:p>
            <a:pPr marL="0" indent="0">
              <a:buNone/>
            </a:pPr>
            <a:r>
              <a:rPr lang="en-US" dirty="0"/>
              <a:t>    c = ...;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//</a:t>
            </a:r>
            <a:r>
              <a:rPr lang="en-US" b="1" u="sng" dirty="0" smtClean="0">
                <a:solidFill>
                  <a:schemeClr val="bg1">
                    <a:lumMod val="50000"/>
                  </a:schemeClr>
                </a:solidFill>
              </a:rPr>
              <a:t>spill </a:t>
            </a:r>
            <a:r>
              <a:rPr lang="en-US" b="1" u="sng" dirty="0">
                <a:solidFill>
                  <a:schemeClr val="bg1">
                    <a:lumMod val="50000"/>
                  </a:schemeClr>
                </a:solidFill>
              </a:rPr>
              <a:t>c;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//</a:t>
            </a:r>
            <a:r>
              <a:rPr lang="en-US" b="1" u="sng" dirty="0" smtClean="0">
                <a:solidFill>
                  <a:schemeClr val="bg1">
                    <a:lumMod val="50000"/>
                  </a:schemeClr>
                </a:solidFill>
              </a:rPr>
              <a:t>create </a:t>
            </a:r>
            <a:r>
              <a:rPr lang="en-US" b="1" u="sng" dirty="0">
                <a:solidFill>
                  <a:schemeClr val="bg1">
                    <a:lumMod val="50000"/>
                  </a:schemeClr>
                </a:solidFill>
              </a:rPr>
              <a:t>a </a:t>
            </a:r>
            <a:r>
              <a:rPr lang="en-US" b="1" u="sng" dirty="0" smtClean="0">
                <a:solidFill>
                  <a:schemeClr val="bg1">
                    <a:lumMod val="50000"/>
                  </a:schemeClr>
                </a:solidFill>
              </a:rPr>
              <a:t>frame </a:t>
            </a:r>
            <a:r>
              <a:rPr lang="en-US" b="1" u="sng" dirty="0">
                <a:solidFill>
                  <a:schemeClr val="bg1">
                    <a:lumMod val="50000"/>
                  </a:schemeClr>
                </a:solidFill>
              </a:rPr>
              <a:t>for bar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   </a:t>
            </a:r>
            <a:r>
              <a:rPr lang="en-US" dirty="0" smtClean="0"/>
              <a:t>NOP;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//bar(a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b);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   //</a:t>
            </a:r>
            <a:r>
              <a:rPr lang="en-US" b="1" u="sng" dirty="0">
                <a:solidFill>
                  <a:schemeClr val="bg1">
                    <a:lumMod val="50000"/>
                  </a:schemeClr>
                </a:solidFill>
              </a:rPr>
              <a:t>restore c;</a:t>
            </a:r>
          </a:p>
          <a:p>
            <a:pPr marL="0" indent="0">
              <a:buNone/>
            </a:pPr>
            <a:r>
              <a:rPr lang="en-US" dirty="0"/>
              <a:t>    e = 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f = a </a:t>
            </a:r>
            <a:r>
              <a:rPr lang="en-US" dirty="0"/>
              <a:t>+ </a:t>
            </a:r>
            <a:r>
              <a:rPr lang="en-US" dirty="0" smtClean="0"/>
              <a:t>b;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g </a:t>
            </a:r>
            <a:r>
              <a:rPr lang="en-US" dirty="0"/>
              <a:t>= </a:t>
            </a:r>
            <a:r>
              <a:rPr lang="en-US" dirty="0" smtClean="0"/>
              <a:t>c + …;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…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1600200"/>
            <a:ext cx="235641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Bar(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/>
              <a:t>a, </a:t>
            </a:r>
            <a:r>
              <a:rPr lang="en-US" sz="2000" dirty="0" err="1"/>
              <a:t>int</a:t>
            </a:r>
            <a:r>
              <a:rPr lang="en-US" sz="2000" dirty="0"/>
              <a:t> b){</a:t>
            </a:r>
          </a:p>
          <a:p>
            <a:r>
              <a:rPr lang="en-US" sz="2000" dirty="0" smtClean="0"/>
              <a:t>    //</a:t>
            </a:r>
            <a:r>
              <a:rPr lang="en-US" sz="2000" b="1" u="sng" dirty="0">
                <a:solidFill>
                  <a:srgbClr val="FF0000"/>
                </a:solidFill>
              </a:rPr>
              <a:t>spill a; </a:t>
            </a:r>
          </a:p>
          <a:p>
            <a:r>
              <a:rPr lang="en-US" sz="2000" dirty="0" smtClean="0"/>
              <a:t>    //</a:t>
            </a:r>
            <a:r>
              <a:rPr lang="en-US" sz="2000" b="1" u="sng" dirty="0">
                <a:solidFill>
                  <a:srgbClr val="FF0000"/>
                </a:solidFill>
              </a:rPr>
              <a:t>spill b; </a:t>
            </a:r>
            <a:endParaRPr lang="en-US" sz="2000" dirty="0"/>
          </a:p>
          <a:p>
            <a:r>
              <a:rPr lang="en-US" sz="2000" dirty="0" smtClean="0"/>
              <a:t>    …</a:t>
            </a:r>
            <a:endParaRPr lang="en-US" sz="2000" dirty="0"/>
          </a:p>
          <a:p>
            <a:r>
              <a:rPr lang="en-US" sz="2000" dirty="0"/>
              <a:t>    </a:t>
            </a:r>
            <a:r>
              <a:rPr lang="en-US" sz="2000" dirty="0" smtClean="0"/>
              <a:t>//</a:t>
            </a:r>
            <a:r>
              <a:rPr lang="en-US" sz="2000" b="1" u="sng" dirty="0" smtClean="0">
                <a:solidFill>
                  <a:srgbClr val="FF0000"/>
                </a:solidFill>
              </a:rPr>
              <a:t>restore </a:t>
            </a:r>
            <a:r>
              <a:rPr lang="en-US" sz="2000" b="1" u="sng" dirty="0">
                <a:solidFill>
                  <a:srgbClr val="FF0000"/>
                </a:solidFill>
              </a:rPr>
              <a:t>a;</a:t>
            </a:r>
          </a:p>
          <a:p>
            <a:r>
              <a:rPr lang="en-US" sz="2000" dirty="0"/>
              <a:t>    </a:t>
            </a:r>
            <a:r>
              <a:rPr lang="en-US" sz="2000" dirty="0" smtClean="0"/>
              <a:t>//</a:t>
            </a:r>
            <a:r>
              <a:rPr lang="en-US" sz="2000" b="1" u="sng" dirty="0" smtClean="0">
                <a:solidFill>
                  <a:srgbClr val="FF0000"/>
                </a:solidFill>
              </a:rPr>
              <a:t>restore </a:t>
            </a:r>
            <a:r>
              <a:rPr lang="en-US" sz="2000" b="1" u="sng" dirty="0">
                <a:solidFill>
                  <a:srgbClr val="FF0000"/>
                </a:solidFill>
              </a:rPr>
              <a:t>b;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</a:t>
            </a:r>
            <a:r>
              <a:rPr lang="en-US" sz="2000" b="1" u="sng" dirty="0">
                <a:solidFill>
                  <a:srgbClr val="FF0000"/>
                </a:solidFill>
              </a:rPr>
              <a:t>destroy this </a:t>
            </a:r>
            <a:r>
              <a:rPr lang="en-US" sz="2000" b="1" u="sng" dirty="0" smtClean="0">
                <a:solidFill>
                  <a:srgbClr val="FF0000"/>
                </a:solidFill>
              </a:rPr>
              <a:t>frame</a:t>
            </a:r>
            <a:endParaRPr lang="en-US" sz="2000" b="1" u="sng" dirty="0">
              <a:solidFill>
                <a:srgbClr val="FF0000"/>
              </a:solidFill>
            </a:endParaRPr>
          </a:p>
          <a:p>
            <a:r>
              <a:rPr lang="en-US" sz="2000" dirty="0"/>
              <a:t>}</a:t>
            </a:r>
          </a:p>
          <a:p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5638800" y="1981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638800" y="2286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38800" y="2590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638800" y="2895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6388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638800" y="4419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638800" y="4724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Elbow Connector 13"/>
          <p:cNvCxnSpPr>
            <a:stCxn id="4" idx="2"/>
            <a:endCxn id="12" idx="2"/>
          </p:cNvCxnSpPr>
          <p:nvPr/>
        </p:nvCxnSpPr>
        <p:spPr>
          <a:xfrm rot="10800000" flipV="1">
            <a:off x="5638800" y="2057400"/>
            <a:ext cx="12700" cy="2438400"/>
          </a:xfrm>
          <a:prstGeom prst="bentConnector3">
            <a:avLst>
              <a:gd name="adj1" fmla="val 8571433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7" idx="2"/>
            <a:endCxn id="12" idx="2"/>
          </p:cNvCxnSpPr>
          <p:nvPr/>
        </p:nvCxnSpPr>
        <p:spPr>
          <a:xfrm rot="10800000" flipV="1">
            <a:off x="5638800" y="2362200"/>
            <a:ext cx="12700" cy="2133600"/>
          </a:xfrm>
          <a:prstGeom prst="bentConnector3">
            <a:avLst>
              <a:gd name="adj1" fmla="val 6171425"/>
            </a:avLst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8" idx="2"/>
            <a:endCxn id="13" idx="2"/>
          </p:cNvCxnSpPr>
          <p:nvPr/>
        </p:nvCxnSpPr>
        <p:spPr>
          <a:xfrm rot="10800000" flipV="1">
            <a:off x="5638800" y="2667000"/>
            <a:ext cx="12700" cy="2133600"/>
          </a:xfrm>
          <a:prstGeom prst="bentConnector3">
            <a:avLst>
              <a:gd name="adj1" fmla="val 3771425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5638800" y="5029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Elbow Connector 30"/>
          <p:cNvCxnSpPr>
            <a:stCxn id="11" idx="2"/>
            <a:endCxn id="29" idx="2"/>
          </p:cNvCxnSpPr>
          <p:nvPr/>
        </p:nvCxnSpPr>
        <p:spPr>
          <a:xfrm rot="10800000" flipV="1">
            <a:off x="5638800" y="4191000"/>
            <a:ext cx="12700" cy="914400"/>
          </a:xfrm>
          <a:prstGeom prst="bentConnector3">
            <a:avLst>
              <a:gd name="adj1" fmla="val 180000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Frame 17"/>
          <p:cNvSpPr/>
          <p:nvPr/>
        </p:nvSpPr>
        <p:spPr>
          <a:xfrm>
            <a:off x="4267200" y="4038600"/>
            <a:ext cx="2971800" cy="616744"/>
          </a:xfrm>
          <a:prstGeom prst="frame">
            <a:avLst>
              <a:gd name="adj1" fmla="val 1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5105400"/>
            <a:ext cx="32314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have four live values but</a:t>
            </a:r>
          </a:p>
          <a:p>
            <a:r>
              <a:rPr lang="en-US" dirty="0" smtClean="0"/>
              <a:t>Only three register are available.</a:t>
            </a:r>
          </a:p>
          <a:p>
            <a:r>
              <a:rPr lang="en-US" dirty="0" smtClean="0"/>
              <a:t>Let’s spill c.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5" idx="0"/>
            <a:endCxn id="18" idx="1"/>
          </p:cNvCxnSpPr>
          <p:nvPr/>
        </p:nvCxnSpPr>
        <p:spPr>
          <a:xfrm flipV="1">
            <a:off x="2911131" y="4346972"/>
            <a:ext cx="1356069" cy="7584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151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</a:t>
            </a:r>
            <a:r>
              <a:rPr lang="en-US" sz="3600" dirty="0" smtClean="0"/>
              <a:t>OTIVATION-</a:t>
            </a:r>
            <a:r>
              <a:rPr lang="en-US" dirty="0" smtClean="0"/>
              <a:t>F</a:t>
            </a:r>
            <a:r>
              <a:rPr lang="en-US" sz="3600" dirty="0" smtClean="0"/>
              <a:t>OR </a:t>
            </a:r>
            <a:r>
              <a:rPr lang="en-US" dirty="0" smtClean="0"/>
              <a:t>R</a:t>
            </a:r>
            <a:r>
              <a:rPr lang="en-US" sz="3600" dirty="0" smtClean="0"/>
              <a:t>EGISTER </a:t>
            </a:r>
            <a:r>
              <a:rPr lang="en-US" dirty="0" smtClean="0"/>
              <a:t>A</a:t>
            </a:r>
            <a:r>
              <a:rPr lang="en-US" sz="3600" dirty="0" smtClean="0"/>
              <a:t>LLOCATION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Speed things up by utilizing </a:t>
            </a:r>
            <a:r>
              <a:rPr lang="en-US" dirty="0"/>
              <a:t>registers, the fastest locations in the memory </a:t>
            </a:r>
            <a:r>
              <a:rPr lang="en-US" dirty="0" smtClean="0"/>
              <a:t>hierarchy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you write is what you get</a:t>
            </a:r>
          </a:p>
          <a:p>
            <a:pPr lvl="1"/>
            <a:r>
              <a:rPr lang="en-US" dirty="0" smtClean="0"/>
              <a:t>Minimizing unexpected </a:t>
            </a:r>
            <a:r>
              <a:rPr lang="en-US" dirty="0"/>
              <a:t>memory </a:t>
            </a:r>
            <a:r>
              <a:rPr lang="en-US" dirty="0" smtClean="0"/>
              <a:t>footprints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513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I</a:t>
            </a:r>
            <a:r>
              <a:rPr lang="en-US" sz="3600" dirty="0">
                <a:solidFill>
                  <a:prstClr val="black"/>
                </a:solidFill>
              </a:rPr>
              <a:t>F </a:t>
            </a:r>
            <a:r>
              <a:rPr lang="en-US" dirty="0">
                <a:solidFill>
                  <a:prstClr val="black"/>
                </a:solidFill>
              </a:rPr>
              <a:t>C</a:t>
            </a:r>
            <a:r>
              <a:rPr lang="en-US" sz="3600" dirty="0">
                <a:solidFill>
                  <a:prstClr val="black"/>
                </a:solidFill>
              </a:rPr>
              <a:t>ALLING </a:t>
            </a:r>
            <a:r>
              <a:rPr lang="en-US" dirty="0">
                <a:solidFill>
                  <a:prstClr val="black"/>
                </a:solidFill>
              </a:rPr>
              <a:t>C</a:t>
            </a:r>
            <a:r>
              <a:rPr lang="en-US" sz="3600" dirty="0">
                <a:solidFill>
                  <a:prstClr val="black"/>
                </a:solidFill>
              </a:rPr>
              <a:t>ONVENTION </a:t>
            </a:r>
            <a:r>
              <a:rPr lang="en-US" dirty="0">
                <a:solidFill>
                  <a:prstClr val="black"/>
                </a:solidFill>
              </a:rPr>
              <a:t>I</a:t>
            </a:r>
            <a:r>
              <a:rPr lang="en-US" sz="3600" dirty="0">
                <a:solidFill>
                  <a:prstClr val="black"/>
                </a:solidFill>
              </a:rPr>
              <a:t>S </a:t>
            </a:r>
            <a:r>
              <a:rPr lang="en-US" dirty="0">
                <a:solidFill>
                  <a:prstClr val="black"/>
                </a:solidFill>
              </a:rPr>
              <a:t>I</a:t>
            </a:r>
            <a:r>
              <a:rPr lang="en-US" sz="3600" dirty="0">
                <a:solidFill>
                  <a:prstClr val="black"/>
                </a:solidFill>
              </a:rPr>
              <a:t>GNORED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0" y="1600200"/>
            <a:ext cx="3352800" cy="48006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Foo(){</a:t>
            </a:r>
          </a:p>
          <a:p>
            <a:pPr marL="0" indent="0">
              <a:buNone/>
            </a:pPr>
            <a:r>
              <a:rPr lang="en-US" dirty="0"/>
              <a:t>    a = ...;</a:t>
            </a:r>
          </a:p>
          <a:p>
            <a:pPr marL="0" indent="0">
              <a:buNone/>
            </a:pPr>
            <a:r>
              <a:rPr lang="en-US" dirty="0"/>
              <a:t>    b = ...;</a:t>
            </a:r>
          </a:p>
          <a:p>
            <a:pPr marL="0" indent="0">
              <a:buNone/>
            </a:pPr>
            <a:r>
              <a:rPr lang="en-US" dirty="0"/>
              <a:t>    c = ...;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//</a:t>
            </a:r>
            <a:r>
              <a:rPr lang="en-US" b="1" u="sng" dirty="0" smtClean="0">
                <a:solidFill>
                  <a:schemeClr val="bg1">
                    <a:lumMod val="50000"/>
                  </a:schemeClr>
                </a:solidFill>
              </a:rPr>
              <a:t>spill </a:t>
            </a:r>
            <a:r>
              <a:rPr lang="en-US" b="1" u="sng" dirty="0">
                <a:solidFill>
                  <a:schemeClr val="bg1">
                    <a:lumMod val="50000"/>
                  </a:schemeClr>
                </a:solidFill>
              </a:rPr>
              <a:t>c;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//</a:t>
            </a:r>
            <a:r>
              <a:rPr lang="en-US" b="1" u="sng" dirty="0" smtClean="0">
                <a:solidFill>
                  <a:schemeClr val="bg1">
                    <a:lumMod val="50000"/>
                  </a:schemeClr>
                </a:solidFill>
              </a:rPr>
              <a:t>create </a:t>
            </a:r>
            <a:r>
              <a:rPr lang="en-US" b="1" u="sng" dirty="0">
                <a:solidFill>
                  <a:schemeClr val="bg1">
                    <a:lumMod val="50000"/>
                  </a:schemeClr>
                </a:solidFill>
              </a:rPr>
              <a:t>a </a:t>
            </a:r>
            <a:r>
              <a:rPr lang="en-US" b="1" u="sng" dirty="0" smtClean="0">
                <a:solidFill>
                  <a:schemeClr val="bg1">
                    <a:lumMod val="50000"/>
                  </a:schemeClr>
                </a:solidFill>
              </a:rPr>
              <a:t>frame </a:t>
            </a:r>
            <a:r>
              <a:rPr lang="en-US" b="1" u="sng" dirty="0">
                <a:solidFill>
                  <a:schemeClr val="bg1">
                    <a:lumMod val="50000"/>
                  </a:schemeClr>
                </a:solidFill>
              </a:rPr>
              <a:t>for bar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NOP;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//bar(a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b);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//</a:t>
            </a:r>
            <a:r>
              <a:rPr lang="en-US" b="1" u="sng" dirty="0">
                <a:solidFill>
                  <a:schemeClr val="bg1">
                    <a:lumMod val="50000"/>
                  </a:schemeClr>
                </a:solidFill>
              </a:rPr>
              <a:t>restore c</a:t>
            </a:r>
            <a:r>
              <a:rPr lang="en-US" b="1" u="sng" dirty="0" smtClean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b="1" u="sng" dirty="0" smtClean="0"/>
              <a:t>spill c;</a:t>
            </a:r>
            <a:endParaRPr lang="en-US" b="1" u="sng" dirty="0"/>
          </a:p>
          <a:p>
            <a:pPr marL="0" indent="0">
              <a:buNone/>
            </a:pPr>
            <a:r>
              <a:rPr lang="en-US" dirty="0"/>
              <a:t>    e = 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f = a </a:t>
            </a:r>
            <a:r>
              <a:rPr lang="en-US" dirty="0"/>
              <a:t>+ </a:t>
            </a:r>
            <a:r>
              <a:rPr lang="en-US" dirty="0" smtClean="0"/>
              <a:t>b;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u="sng" dirty="0" smtClean="0"/>
              <a:t>restore c;</a:t>
            </a:r>
            <a:endParaRPr lang="en-US" b="1" u="sng" dirty="0"/>
          </a:p>
          <a:p>
            <a:pPr marL="0" indent="0">
              <a:buNone/>
            </a:pPr>
            <a:r>
              <a:rPr lang="en-US" dirty="0" smtClean="0"/>
              <a:t>    g </a:t>
            </a:r>
            <a:r>
              <a:rPr lang="en-US" dirty="0"/>
              <a:t>= </a:t>
            </a:r>
            <a:r>
              <a:rPr lang="en-US" dirty="0" smtClean="0"/>
              <a:t>c + …;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…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1600200"/>
            <a:ext cx="235641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Bar(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/>
              <a:t>a, </a:t>
            </a:r>
            <a:r>
              <a:rPr lang="en-US" sz="2000" dirty="0" err="1"/>
              <a:t>int</a:t>
            </a:r>
            <a:r>
              <a:rPr lang="en-US" sz="2000" dirty="0"/>
              <a:t> b){</a:t>
            </a:r>
          </a:p>
          <a:p>
            <a:r>
              <a:rPr lang="en-US" sz="2000" dirty="0" smtClean="0"/>
              <a:t>    //</a:t>
            </a:r>
            <a:r>
              <a:rPr lang="en-US" sz="2000" b="1" u="sng" dirty="0">
                <a:solidFill>
                  <a:srgbClr val="FF0000"/>
                </a:solidFill>
              </a:rPr>
              <a:t>spill a; </a:t>
            </a:r>
          </a:p>
          <a:p>
            <a:r>
              <a:rPr lang="en-US" sz="2000" dirty="0" smtClean="0"/>
              <a:t>    //</a:t>
            </a:r>
            <a:r>
              <a:rPr lang="en-US" sz="2000" b="1" u="sng" dirty="0">
                <a:solidFill>
                  <a:srgbClr val="FF0000"/>
                </a:solidFill>
              </a:rPr>
              <a:t>spill b; </a:t>
            </a:r>
            <a:endParaRPr lang="en-US" sz="2000" dirty="0"/>
          </a:p>
          <a:p>
            <a:r>
              <a:rPr lang="en-US" sz="2000" dirty="0" smtClean="0"/>
              <a:t>    …</a:t>
            </a:r>
            <a:endParaRPr lang="en-US" sz="2000" dirty="0"/>
          </a:p>
          <a:p>
            <a:r>
              <a:rPr lang="en-US" sz="2000" dirty="0"/>
              <a:t>    </a:t>
            </a:r>
            <a:r>
              <a:rPr lang="en-US" sz="2000" dirty="0" smtClean="0"/>
              <a:t>//</a:t>
            </a:r>
            <a:r>
              <a:rPr lang="en-US" sz="2000" b="1" u="sng" dirty="0" smtClean="0">
                <a:solidFill>
                  <a:srgbClr val="FF0000"/>
                </a:solidFill>
              </a:rPr>
              <a:t>restore </a:t>
            </a:r>
            <a:r>
              <a:rPr lang="en-US" sz="2000" b="1" u="sng" dirty="0">
                <a:solidFill>
                  <a:srgbClr val="FF0000"/>
                </a:solidFill>
              </a:rPr>
              <a:t>a;</a:t>
            </a:r>
          </a:p>
          <a:p>
            <a:r>
              <a:rPr lang="en-US" sz="2000" dirty="0"/>
              <a:t>    </a:t>
            </a:r>
            <a:r>
              <a:rPr lang="en-US" sz="2000" dirty="0" smtClean="0"/>
              <a:t>//</a:t>
            </a:r>
            <a:r>
              <a:rPr lang="en-US" sz="2000" b="1" u="sng" dirty="0" smtClean="0">
                <a:solidFill>
                  <a:srgbClr val="FF0000"/>
                </a:solidFill>
              </a:rPr>
              <a:t>restore </a:t>
            </a:r>
            <a:r>
              <a:rPr lang="en-US" sz="2000" b="1" u="sng" dirty="0">
                <a:solidFill>
                  <a:srgbClr val="FF0000"/>
                </a:solidFill>
              </a:rPr>
              <a:t>b;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</a:t>
            </a:r>
            <a:r>
              <a:rPr lang="en-US" sz="2000" b="1" u="sng" dirty="0">
                <a:solidFill>
                  <a:srgbClr val="FF0000"/>
                </a:solidFill>
              </a:rPr>
              <a:t>destroy this </a:t>
            </a:r>
            <a:r>
              <a:rPr lang="en-US" sz="2000" b="1" u="sng" dirty="0" smtClean="0">
                <a:solidFill>
                  <a:srgbClr val="FF0000"/>
                </a:solidFill>
              </a:rPr>
              <a:t>frame</a:t>
            </a:r>
            <a:endParaRPr lang="en-US" sz="2000" b="1" u="sng" dirty="0">
              <a:solidFill>
                <a:srgbClr val="FF0000"/>
              </a:solidFill>
            </a:endParaRPr>
          </a:p>
          <a:p>
            <a:r>
              <a:rPr lang="en-US" sz="2000" dirty="0"/>
              <a:t>}</a:t>
            </a:r>
          </a:p>
          <a:p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5638800" y="1981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638800" y="2286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38800" y="2590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638800" y="2895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6388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638800" y="4419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638800" y="4724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Elbow Connector 13"/>
          <p:cNvCxnSpPr>
            <a:stCxn id="4" idx="2"/>
            <a:endCxn id="13" idx="2"/>
          </p:cNvCxnSpPr>
          <p:nvPr/>
        </p:nvCxnSpPr>
        <p:spPr>
          <a:xfrm rot="10800000" flipV="1">
            <a:off x="5638800" y="2057400"/>
            <a:ext cx="12700" cy="2743200"/>
          </a:xfrm>
          <a:prstGeom prst="bentConnector3">
            <a:avLst>
              <a:gd name="adj1" fmla="val 8657150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7" idx="2"/>
            <a:endCxn id="13" idx="2"/>
          </p:cNvCxnSpPr>
          <p:nvPr/>
        </p:nvCxnSpPr>
        <p:spPr>
          <a:xfrm rot="10800000" flipV="1">
            <a:off x="5638800" y="2362200"/>
            <a:ext cx="12700" cy="2438400"/>
          </a:xfrm>
          <a:prstGeom prst="bentConnector3">
            <a:avLst>
              <a:gd name="adj1" fmla="val 6171433"/>
            </a:avLst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8" idx="2"/>
            <a:endCxn id="11" idx="2"/>
          </p:cNvCxnSpPr>
          <p:nvPr/>
        </p:nvCxnSpPr>
        <p:spPr>
          <a:xfrm rot="10800000" flipV="1">
            <a:off x="5638800" y="2667000"/>
            <a:ext cx="12700" cy="1524000"/>
          </a:xfrm>
          <a:prstGeom prst="bentConnector3">
            <a:avLst>
              <a:gd name="adj1" fmla="val 3771433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5638800" y="5029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Elbow Connector 30"/>
          <p:cNvCxnSpPr>
            <a:stCxn id="12" idx="2"/>
            <a:endCxn id="20" idx="2"/>
          </p:cNvCxnSpPr>
          <p:nvPr/>
        </p:nvCxnSpPr>
        <p:spPr>
          <a:xfrm rot="10800000" flipV="1">
            <a:off x="5638800" y="4495800"/>
            <a:ext cx="12700" cy="1219200"/>
          </a:xfrm>
          <a:prstGeom prst="bentConnector3">
            <a:avLst>
              <a:gd name="adj1" fmla="val 180000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5638800" y="5334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Elbow Connector 33"/>
          <p:cNvCxnSpPr>
            <a:stCxn id="29" idx="2"/>
            <a:endCxn id="32" idx="2"/>
          </p:cNvCxnSpPr>
          <p:nvPr/>
        </p:nvCxnSpPr>
        <p:spPr>
          <a:xfrm rot="10800000" flipV="1">
            <a:off x="5638800" y="5105400"/>
            <a:ext cx="12700" cy="304800"/>
          </a:xfrm>
          <a:prstGeom prst="bentConnector3">
            <a:avLst>
              <a:gd name="adj1" fmla="val 3771433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638800" y="5638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6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I</a:t>
            </a:r>
            <a:r>
              <a:rPr lang="en-US" sz="3600" dirty="0">
                <a:solidFill>
                  <a:prstClr val="black"/>
                </a:solidFill>
              </a:rPr>
              <a:t>F </a:t>
            </a:r>
            <a:r>
              <a:rPr lang="en-US" dirty="0">
                <a:solidFill>
                  <a:prstClr val="black"/>
                </a:solidFill>
              </a:rPr>
              <a:t>C</a:t>
            </a:r>
            <a:r>
              <a:rPr lang="en-US" sz="3600" dirty="0">
                <a:solidFill>
                  <a:prstClr val="black"/>
                </a:solidFill>
              </a:rPr>
              <a:t>ALLING </a:t>
            </a:r>
            <a:r>
              <a:rPr lang="en-US" dirty="0">
                <a:solidFill>
                  <a:prstClr val="black"/>
                </a:solidFill>
              </a:rPr>
              <a:t>C</a:t>
            </a:r>
            <a:r>
              <a:rPr lang="en-US" sz="3600" dirty="0">
                <a:solidFill>
                  <a:prstClr val="black"/>
                </a:solidFill>
              </a:rPr>
              <a:t>ONVENTION </a:t>
            </a:r>
            <a:r>
              <a:rPr lang="en-US" dirty="0">
                <a:solidFill>
                  <a:prstClr val="black"/>
                </a:solidFill>
              </a:rPr>
              <a:t>I</a:t>
            </a:r>
            <a:r>
              <a:rPr lang="en-US" sz="3600" dirty="0">
                <a:solidFill>
                  <a:prstClr val="black"/>
                </a:solidFill>
              </a:rPr>
              <a:t>S </a:t>
            </a:r>
            <a:r>
              <a:rPr lang="en-US" dirty="0">
                <a:solidFill>
                  <a:prstClr val="black"/>
                </a:solidFill>
              </a:rPr>
              <a:t>I</a:t>
            </a:r>
            <a:r>
              <a:rPr lang="en-US" sz="3600" dirty="0">
                <a:solidFill>
                  <a:prstClr val="black"/>
                </a:solidFill>
              </a:rPr>
              <a:t>GNORED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0" y="1600200"/>
            <a:ext cx="3352800" cy="48006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Foo(){</a:t>
            </a:r>
          </a:p>
          <a:p>
            <a:pPr marL="0" indent="0">
              <a:buNone/>
            </a:pPr>
            <a:r>
              <a:rPr lang="en-US" dirty="0"/>
              <a:t>    a = ...;</a:t>
            </a:r>
          </a:p>
          <a:p>
            <a:pPr marL="0" indent="0">
              <a:buNone/>
            </a:pPr>
            <a:r>
              <a:rPr lang="en-US" dirty="0"/>
              <a:t>    b = ...;</a:t>
            </a:r>
          </a:p>
          <a:p>
            <a:pPr marL="0" indent="0">
              <a:buNone/>
            </a:pPr>
            <a:r>
              <a:rPr lang="en-US" dirty="0"/>
              <a:t>    c = ...;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b="1" u="sng" dirty="0" smtClean="0">
                <a:solidFill>
                  <a:srgbClr val="FF0000"/>
                </a:solidFill>
              </a:rPr>
              <a:t>spill </a:t>
            </a:r>
            <a:r>
              <a:rPr lang="en-US" b="1" u="sng" dirty="0">
                <a:solidFill>
                  <a:srgbClr val="FF0000"/>
                </a:solidFill>
              </a:rPr>
              <a:t>c;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b="1" u="sng" dirty="0" smtClean="0">
                <a:solidFill>
                  <a:srgbClr val="FF0000"/>
                </a:solidFill>
              </a:rPr>
              <a:t>create </a:t>
            </a:r>
            <a:r>
              <a:rPr lang="en-US" b="1" u="sng" dirty="0">
                <a:solidFill>
                  <a:srgbClr val="FF0000"/>
                </a:solidFill>
              </a:rPr>
              <a:t>a </a:t>
            </a:r>
            <a:r>
              <a:rPr lang="en-US" b="1" u="sng" dirty="0" smtClean="0">
                <a:solidFill>
                  <a:srgbClr val="FF0000"/>
                </a:solidFill>
              </a:rPr>
              <a:t>frame </a:t>
            </a:r>
            <a:r>
              <a:rPr lang="en-US" b="1" u="sng" dirty="0">
                <a:solidFill>
                  <a:srgbClr val="FF0000"/>
                </a:solidFill>
              </a:rPr>
              <a:t>for bar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smtClean="0"/>
              <a:t>bar(a</a:t>
            </a:r>
            <a:r>
              <a:rPr lang="en-US" dirty="0"/>
              <a:t>, b);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b="1" u="sng" dirty="0" smtClean="0">
                <a:solidFill>
                  <a:srgbClr val="FF0000"/>
                </a:solidFill>
              </a:rPr>
              <a:t>restore </a:t>
            </a:r>
            <a:r>
              <a:rPr lang="en-US" b="1" u="sng" dirty="0">
                <a:solidFill>
                  <a:srgbClr val="FF0000"/>
                </a:solidFill>
              </a:rPr>
              <a:t>c</a:t>
            </a:r>
            <a:r>
              <a:rPr lang="en-US" b="1" u="sng" dirty="0" smtClean="0">
                <a:solidFill>
                  <a:srgbClr val="FF0000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b="1" u="sng" dirty="0" smtClean="0"/>
              <a:t>spill c;</a:t>
            </a:r>
            <a:endParaRPr lang="en-US" b="1" u="sng" dirty="0"/>
          </a:p>
          <a:p>
            <a:pPr marL="0" indent="0">
              <a:buNone/>
            </a:pPr>
            <a:r>
              <a:rPr lang="en-US" dirty="0"/>
              <a:t>    e = 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f = a </a:t>
            </a:r>
            <a:r>
              <a:rPr lang="en-US" dirty="0"/>
              <a:t>+ </a:t>
            </a:r>
            <a:r>
              <a:rPr lang="en-US" dirty="0" smtClean="0"/>
              <a:t>b;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u="sng" dirty="0" smtClean="0"/>
              <a:t>restore c;</a:t>
            </a:r>
            <a:endParaRPr lang="en-US" b="1" u="sng" dirty="0"/>
          </a:p>
          <a:p>
            <a:pPr marL="0" indent="0">
              <a:buNone/>
            </a:pPr>
            <a:r>
              <a:rPr lang="en-US" dirty="0" smtClean="0"/>
              <a:t>    g </a:t>
            </a:r>
            <a:r>
              <a:rPr lang="en-US" dirty="0"/>
              <a:t>= </a:t>
            </a:r>
            <a:r>
              <a:rPr lang="en-US" dirty="0" smtClean="0"/>
              <a:t>c + …;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…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1600200"/>
            <a:ext cx="235641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Bar(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/>
              <a:t>a, </a:t>
            </a:r>
            <a:r>
              <a:rPr lang="en-US" sz="2000" dirty="0" err="1"/>
              <a:t>int</a:t>
            </a:r>
            <a:r>
              <a:rPr lang="en-US" sz="2000" dirty="0"/>
              <a:t> b</a:t>
            </a:r>
            <a:r>
              <a:rPr lang="en-US" sz="2000" dirty="0" smtClean="0"/>
              <a:t>){</a:t>
            </a:r>
          </a:p>
          <a:p>
            <a:r>
              <a:rPr lang="en-US" sz="2000" dirty="0" smtClean="0"/>
              <a:t>    //</a:t>
            </a:r>
            <a:r>
              <a:rPr lang="en-US" sz="2000" b="1" u="sng" dirty="0">
                <a:solidFill>
                  <a:srgbClr val="FF0000"/>
                </a:solidFill>
              </a:rPr>
              <a:t>spill a; </a:t>
            </a:r>
          </a:p>
          <a:p>
            <a:r>
              <a:rPr lang="en-US" sz="2000" dirty="0" smtClean="0"/>
              <a:t>    //</a:t>
            </a:r>
            <a:r>
              <a:rPr lang="en-US" sz="2000" b="1" u="sng" dirty="0">
                <a:solidFill>
                  <a:srgbClr val="FF0000"/>
                </a:solidFill>
              </a:rPr>
              <a:t>spill b; </a:t>
            </a:r>
            <a:endParaRPr lang="en-US" sz="2000" dirty="0"/>
          </a:p>
          <a:p>
            <a:r>
              <a:rPr lang="en-US" sz="2000" dirty="0" smtClean="0"/>
              <a:t>    …</a:t>
            </a:r>
            <a:endParaRPr lang="en-US" sz="2000" dirty="0"/>
          </a:p>
          <a:p>
            <a:r>
              <a:rPr lang="en-US" sz="2000" dirty="0"/>
              <a:t>    </a:t>
            </a:r>
            <a:r>
              <a:rPr lang="en-US" sz="2000" dirty="0" smtClean="0"/>
              <a:t>//</a:t>
            </a:r>
            <a:r>
              <a:rPr lang="en-US" sz="2000" b="1" u="sng" dirty="0" smtClean="0">
                <a:solidFill>
                  <a:srgbClr val="FF0000"/>
                </a:solidFill>
              </a:rPr>
              <a:t>restore </a:t>
            </a:r>
            <a:r>
              <a:rPr lang="en-US" sz="2000" b="1" u="sng" dirty="0">
                <a:solidFill>
                  <a:srgbClr val="FF0000"/>
                </a:solidFill>
              </a:rPr>
              <a:t>a;</a:t>
            </a:r>
          </a:p>
          <a:p>
            <a:r>
              <a:rPr lang="en-US" sz="2000" dirty="0"/>
              <a:t>    </a:t>
            </a:r>
            <a:r>
              <a:rPr lang="en-US" sz="2000" dirty="0" smtClean="0"/>
              <a:t>//</a:t>
            </a:r>
            <a:r>
              <a:rPr lang="en-US" sz="2000" b="1" u="sng" dirty="0" smtClean="0">
                <a:solidFill>
                  <a:srgbClr val="FF0000"/>
                </a:solidFill>
              </a:rPr>
              <a:t>restore </a:t>
            </a:r>
            <a:r>
              <a:rPr lang="en-US" sz="2000" b="1" u="sng" dirty="0">
                <a:solidFill>
                  <a:srgbClr val="FF0000"/>
                </a:solidFill>
              </a:rPr>
              <a:t>b;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</a:t>
            </a:r>
            <a:r>
              <a:rPr lang="en-US" sz="2000" b="1" u="sng" dirty="0">
                <a:solidFill>
                  <a:srgbClr val="FF0000"/>
                </a:solidFill>
              </a:rPr>
              <a:t>destroy this </a:t>
            </a:r>
            <a:r>
              <a:rPr lang="en-US" sz="2000" b="1" u="sng" dirty="0" smtClean="0">
                <a:solidFill>
                  <a:srgbClr val="FF0000"/>
                </a:solidFill>
              </a:rPr>
              <a:t>frame</a:t>
            </a:r>
            <a:endParaRPr lang="en-US" sz="2000" b="1" u="sng" dirty="0">
              <a:solidFill>
                <a:srgbClr val="FF0000"/>
              </a:solidFill>
            </a:endParaRPr>
          </a:p>
          <a:p>
            <a:r>
              <a:rPr lang="en-US" sz="2000" dirty="0"/>
              <a:t>}</a:t>
            </a:r>
          </a:p>
          <a:p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5638800" y="1981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638800" y="2286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38800" y="2590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638800" y="2895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6388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638800" y="4419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638800" y="4724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Elbow Connector 13"/>
          <p:cNvCxnSpPr>
            <a:stCxn id="4" idx="2"/>
            <a:endCxn id="13" idx="2"/>
          </p:cNvCxnSpPr>
          <p:nvPr/>
        </p:nvCxnSpPr>
        <p:spPr>
          <a:xfrm rot="10800000" flipV="1">
            <a:off x="5638800" y="2057400"/>
            <a:ext cx="12700" cy="2743200"/>
          </a:xfrm>
          <a:prstGeom prst="bentConnector3">
            <a:avLst>
              <a:gd name="adj1" fmla="val 8657150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7" idx="2"/>
            <a:endCxn id="13" idx="2"/>
          </p:cNvCxnSpPr>
          <p:nvPr/>
        </p:nvCxnSpPr>
        <p:spPr>
          <a:xfrm rot="10800000" flipV="1">
            <a:off x="5638800" y="2362200"/>
            <a:ext cx="12700" cy="2438400"/>
          </a:xfrm>
          <a:prstGeom prst="bentConnector3">
            <a:avLst>
              <a:gd name="adj1" fmla="val 6171433"/>
            </a:avLst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8" idx="2"/>
            <a:endCxn id="9" idx="2"/>
          </p:cNvCxnSpPr>
          <p:nvPr/>
        </p:nvCxnSpPr>
        <p:spPr>
          <a:xfrm rot="10800000" flipV="1">
            <a:off x="5638800" y="2667000"/>
            <a:ext cx="12700" cy="304800"/>
          </a:xfrm>
          <a:prstGeom prst="bentConnector3">
            <a:avLst>
              <a:gd name="adj1" fmla="val 3857142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5638800" y="5029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Elbow Connector 30"/>
          <p:cNvCxnSpPr>
            <a:stCxn id="12" idx="2"/>
            <a:endCxn id="22" idx="2"/>
          </p:cNvCxnSpPr>
          <p:nvPr/>
        </p:nvCxnSpPr>
        <p:spPr>
          <a:xfrm rot="10800000" flipV="1">
            <a:off x="5638800" y="4495800"/>
            <a:ext cx="12700" cy="1219200"/>
          </a:xfrm>
          <a:prstGeom prst="bentConnector3">
            <a:avLst>
              <a:gd name="adj1" fmla="val 180000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5638800" y="5334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Elbow Connector 33"/>
          <p:cNvCxnSpPr>
            <a:stCxn id="29" idx="2"/>
            <a:endCxn id="32" idx="2"/>
          </p:cNvCxnSpPr>
          <p:nvPr/>
        </p:nvCxnSpPr>
        <p:spPr>
          <a:xfrm rot="10800000" flipV="1">
            <a:off x="5638800" y="5105400"/>
            <a:ext cx="12700" cy="304800"/>
          </a:xfrm>
          <a:prstGeom prst="bentConnector3">
            <a:avLst>
              <a:gd name="adj1" fmla="val 3771433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" name="Frame 19"/>
          <p:cNvSpPr/>
          <p:nvPr/>
        </p:nvSpPr>
        <p:spPr>
          <a:xfrm>
            <a:off x="5486400" y="3733800"/>
            <a:ext cx="1371600" cy="609600"/>
          </a:xfrm>
          <a:prstGeom prst="frame">
            <a:avLst>
              <a:gd name="adj1" fmla="val 1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43000" y="487680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Redundant restore and spill</a:t>
            </a:r>
            <a:endParaRPr lang="en-US" sz="2400" b="1" dirty="0"/>
          </a:p>
        </p:txBody>
      </p:sp>
      <p:sp>
        <p:nvSpPr>
          <p:cNvPr id="22" name="Oval 21"/>
          <p:cNvSpPr/>
          <p:nvPr/>
        </p:nvSpPr>
        <p:spPr>
          <a:xfrm>
            <a:off x="5638800" y="5638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0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prstClr val="black"/>
                </a:solidFill>
              </a:rPr>
              <a:t>I</a:t>
            </a:r>
            <a:r>
              <a:rPr lang="en-US" sz="2800" dirty="0" smtClean="0">
                <a:solidFill>
                  <a:prstClr val="black"/>
                </a:solidFill>
              </a:rPr>
              <a:t>S </a:t>
            </a:r>
            <a:r>
              <a:rPr lang="en-US" sz="3600" dirty="0" smtClean="0">
                <a:solidFill>
                  <a:prstClr val="black"/>
                </a:solidFill>
              </a:rPr>
              <a:t>T</a:t>
            </a:r>
            <a:r>
              <a:rPr lang="en-US" sz="2800" dirty="0" smtClean="0">
                <a:solidFill>
                  <a:prstClr val="black"/>
                </a:solidFill>
              </a:rPr>
              <a:t>HIS </a:t>
            </a:r>
            <a:r>
              <a:rPr lang="en-US" sz="3600" dirty="0" smtClean="0">
                <a:solidFill>
                  <a:prstClr val="black"/>
                </a:solidFill>
              </a:rPr>
              <a:t>A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3600" dirty="0" smtClean="0">
                <a:solidFill>
                  <a:prstClr val="black"/>
                </a:solidFill>
              </a:rPr>
              <a:t>G</a:t>
            </a:r>
            <a:r>
              <a:rPr lang="en-US" sz="2800" dirty="0" smtClean="0">
                <a:solidFill>
                  <a:prstClr val="black"/>
                </a:solidFill>
              </a:rPr>
              <a:t>OOD </a:t>
            </a:r>
            <a:r>
              <a:rPr lang="en-US" sz="3600" dirty="0" smtClean="0">
                <a:solidFill>
                  <a:prstClr val="black"/>
                </a:solidFill>
              </a:rPr>
              <a:t>D</a:t>
            </a:r>
            <a:r>
              <a:rPr lang="en-US" sz="2800" dirty="0" smtClean="0">
                <a:solidFill>
                  <a:prstClr val="black"/>
                </a:solidFill>
              </a:rPr>
              <a:t>IVISION </a:t>
            </a:r>
            <a:r>
              <a:rPr lang="en-US" sz="3600" dirty="0" smtClean="0">
                <a:solidFill>
                  <a:prstClr val="black"/>
                </a:solidFill>
              </a:rPr>
              <a:t>B</a:t>
            </a:r>
            <a:r>
              <a:rPr lang="en-US" sz="2800" dirty="0" smtClean="0">
                <a:solidFill>
                  <a:prstClr val="black"/>
                </a:solidFill>
              </a:rPr>
              <a:t>ETWEEN</a:t>
            </a:r>
            <a:br>
              <a:rPr lang="en-US" sz="2800" dirty="0" smtClean="0">
                <a:solidFill>
                  <a:prstClr val="black"/>
                </a:solidFill>
              </a:rPr>
            </a:br>
            <a:r>
              <a:rPr lang="en-US" dirty="0" smtClean="0">
                <a:solidFill>
                  <a:prstClr val="black"/>
                </a:solidFill>
              </a:rPr>
              <a:t>C</a:t>
            </a:r>
            <a:r>
              <a:rPr lang="en-US" sz="3600" dirty="0" smtClean="0">
                <a:solidFill>
                  <a:prstClr val="black"/>
                </a:solidFill>
              </a:rPr>
              <a:t>ALLER-</a:t>
            </a:r>
            <a:r>
              <a:rPr lang="en-US" dirty="0" smtClean="0">
                <a:solidFill>
                  <a:prstClr val="black"/>
                </a:solidFill>
              </a:rPr>
              <a:t>S</a:t>
            </a:r>
            <a:r>
              <a:rPr lang="en-US" sz="3600" dirty="0" smtClean="0">
                <a:solidFill>
                  <a:prstClr val="black"/>
                </a:solidFill>
              </a:rPr>
              <a:t>AVE A</a:t>
            </a:r>
            <a:r>
              <a:rPr lang="en-US" sz="2800" dirty="0" smtClean="0">
                <a:solidFill>
                  <a:prstClr val="black"/>
                </a:solidFill>
              </a:rPr>
              <a:t>ND</a:t>
            </a:r>
            <a:r>
              <a:rPr lang="en-US" sz="3600" dirty="0" smtClean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C</a:t>
            </a:r>
            <a:r>
              <a:rPr lang="en-US" sz="3600" dirty="0" smtClean="0">
                <a:solidFill>
                  <a:prstClr val="black"/>
                </a:solidFill>
              </a:rPr>
              <a:t>ALLEE </a:t>
            </a:r>
            <a:r>
              <a:rPr lang="en-US" dirty="0" smtClean="0">
                <a:solidFill>
                  <a:prstClr val="black"/>
                </a:solidFill>
              </a:rPr>
              <a:t>S</a:t>
            </a:r>
            <a:r>
              <a:rPr lang="en-US" sz="3600" dirty="0" smtClean="0">
                <a:solidFill>
                  <a:prstClr val="black"/>
                </a:solidFill>
              </a:rPr>
              <a:t>AVE?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0" y="1600200"/>
            <a:ext cx="27432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Foo(){</a:t>
            </a:r>
          </a:p>
          <a:p>
            <a:pPr marL="0" indent="0">
              <a:buNone/>
            </a:pPr>
            <a:r>
              <a:rPr lang="en-US" dirty="0"/>
              <a:t>    a = ...;</a:t>
            </a:r>
          </a:p>
          <a:p>
            <a:pPr marL="0" indent="0">
              <a:buNone/>
            </a:pPr>
            <a:r>
              <a:rPr lang="en-US" dirty="0"/>
              <a:t>    b = ...;</a:t>
            </a:r>
          </a:p>
          <a:p>
            <a:pPr marL="0" indent="0">
              <a:buNone/>
            </a:pPr>
            <a:r>
              <a:rPr lang="en-US" dirty="0"/>
              <a:t>    c = </a:t>
            </a:r>
            <a:r>
              <a:rPr lang="en-US" dirty="0" smtClean="0"/>
              <a:t>...; </a:t>
            </a:r>
            <a:r>
              <a:rPr lang="en-US" b="1" dirty="0" smtClean="0">
                <a:solidFill>
                  <a:srgbClr val="0070C0"/>
                </a:solidFill>
              </a:rPr>
              <a:t>//CALLER-SAVE</a:t>
            </a:r>
            <a:endParaRPr lang="en-US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b="1" u="sng" dirty="0">
                <a:solidFill>
                  <a:srgbClr val="FF0000"/>
                </a:solidFill>
              </a:rPr>
              <a:t>spill c;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b="1" u="sng" dirty="0">
                <a:solidFill>
                  <a:srgbClr val="FF0000"/>
                </a:solidFill>
              </a:rPr>
              <a:t>create a </a:t>
            </a:r>
            <a:r>
              <a:rPr lang="en-US" b="1" u="sng" dirty="0" smtClean="0">
                <a:solidFill>
                  <a:srgbClr val="FF0000"/>
                </a:solidFill>
              </a:rPr>
              <a:t>frame </a:t>
            </a:r>
            <a:r>
              <a:rPr lang="en-US" b="1" u="sng" dirty="0">
                <a:solidFill>
                  <a:srgbClr val="FF0000"/>
                </a:solidFill>
              </a:rPr>
              <a:t>for bar</a:t>
            </a:r>
          </a:p>
          <a:p>
            <a:pPr marL="0" indent="0">
              <a:buNone/>
            </a:pPr>
            <a:r>
              <a:rPr lang="en-US" dirty="0"/>
              <a:t>    bar(a, b);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//</a:t>
            </a:r>
            <a:r>
              <a:rPr lang="en-US" b="1" u="sng" dirty="0" smtClean="0">
                <a:solidFill>
                  <a:srgbClr val="FF0000"/>
                </a:solidFill>
              </a:rPr>
              <a:t>restore </a:t>
            </a:r>
            <a:r>
              <a:rPr lang="en-US" b="1" u="sng" dirty="0">
                <a:solidFill>
                  <a:srgbClr val="FF0000"/>
                </a:solidFill>
              </a:rPr>
              <a:t>c;</a:t>
            </a:r>
          </a:p>
          <a:p>
            <a:pPr marL="0" indent="0">
              <a:buNone/>
            </a:pPr>
            <a:r>
              <a:rPr lang="en-US" dirty="0"/>
              <a:t>    e = 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f = a </a:t>
            </a:r>
            <a:r>
              <a:rPr lang="en-US" dirty="0"/>
              <a:t>+ </a:t>
            </a:r>
            <a:r>
              <a:rPr lang="en-US" dirty="0" smtClean="0"/>
              <a:t>b;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g = c + …;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…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1600200"/>
            <a:ext cx="235641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Bar(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/>
              <a:t>a, </a:t>
            </a:r>
            <a:r>
              <a:rPr lang="en-US" sz="2000" dirty="0" err="1"/>
              <a:t>int</a:t>
            </a:r>
            <a:r>
              <a:rPr lang="en-US" sz="2000" dirty="0"/>
              <a:t> b){</a:t>
            </a:r>
          </a:p>
          <a:p>
            <a:r>
              <a:rPr lang="en-US" sz="2000" dirty="0" smtClean="0"/>
              <a:t>    //</a:t>
            </a:r>
            <a:r>
              <a:rPr lang="en-US" sz="2000" b="1" u="sng" dirty="0">
                <a:solidFill>
                  <a:srgbClr val="FF0000"/>
                </a:solidFill>
              </a:rPr>
              <a:t>spill a; </a:t>
            </a:r>
          </a:p>
          <a:p>
            <a:r>
              <a:rPr lang="en-US" sz="2000" dirty="0" smtClean="0"/>
              <a:t>    //</a:t>
            </a:r>
            <a:r>
              <a:rPr lang="en-US" sz="2000" b="1" u="sng" dirty="0">
                <a:solidFill>
                  <a:srgbClr val="FF0000"/>
                </a:solidFill>
              </a:rPr>
              <a:t>spill b; </a:t>
            </a:r>
            <a:endParaRPr lang="en-US" sz="2000" dirty="0"/>
          </a:p>
          <a:p>
            <a:r>
              <a:rPr lang="en-US" sz="2000" dirty="0" smtClean="0"/>
              <a:t>    …</a:t>
            </a:r>
            <a:endParaRPr lang="en-US" sz="2000" dirty="0"/>
          </a:p>
          <a:p>
            <a:r>
              <a:rPr lang="en-US" sz="2000" dirty="0"/>
              <a:t>    </a:t>
            </a:r>
            <a:r>
              <a:rPr lang="en-US" sz="2000" dirty="0" smtClean="0"/>
              <a:t>//</a:t>
            </a:r>
            <a:r>
              <a:rPr lang="en-US" sz="2000" b="1" u="sng" dirty="0" smtClean="0">
                <a:solidFill>
                  <a:srgbClr val="FF0000"/>
                </a:solidFill>
              </a:rPr>
              <a:t>restore </a:t>
            </a:r>
            <a:r>
              <a:rPr lang="en-US" sz="2000" b="1" u="sng" dirty="0">
                <a:solidFill>
                  <a:srgbClr val="FF0000"/>
                </a:solidFill>
              </a:rPr>
              <a:t>a;</a:t>
            </a:r>
          </a:p>
          <a:p>
            <a:r>
              <a:rPr lang="en-US" sz="2000" dirty="0"/>
              <a:t>    </a:t>
            </a:r>
            <a:r>
              <a:rPr lang="en-US" sz="2000" dirty="0" smtClean="0"/>
              <a:t>//</a:t>
            </a:r>
            <a:r>
              <a:rPr lang="en-US" sz="2000" b="1" u="sng" dirty="0" smtClean="0">
                <a:solidFill>
                  <a:srgbClr val="FF0000"/>
                </a:solidFill>
              </a:rPr>
              <a:t>restore </a:t>
            </a:r>
            <a:r>
              <a:rPr lang="en-US" sz="2000" b="1" u="sng" dirty="0">
                <a:solidFill>
                  <a:srgbClr val="FF0000"/>
                </a:solidFill>
              </a:rPr>
              <a:t>b;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</a:t>
            </a:r>
            <a:r>
              <a:rPr lang="en-US" sz="2000" b="1" u="sng" dirty="0">
                <a:solidFill>
                  <a:srgbClr val="FF0000"/>
                </a:solidFill>
              </a:rPr>
              <a:t>destroy this </a:t>
            </a:r>
            <a:r>
              <a:rPr lang="en-US" sz="2000" b="1" u="sng" dirty="0" smtClean="0">
                <a:solidFill>
                  <a:srgbClr val="FF0000"/>
                </a:solidFill>
              </a:rPr>
              <a:t>frame</a:t>
            </a:r>
            <a:endParaRPr lang="en-US" sz="2000" b="1" u="sng" dirty="0">
              <a:solidFill>
                <a:srgbClr val="FF0000"/>
              </a:solidFill>
            </a:endParaRPr>
          </a:p>
          <a:p>
            <a:r>
              <a:rPr lang="en-US" sz="2000" dirty="0"/>
              <a:t>}</a:t>
            </a:r>
          </a:p>
          <a:p>
            <a:endParaRPr lang="en-US" sz="2000" dirty="0"/>
          </a:p>
        </p:txBody>
      </p:sp>
      <p:sp>
        <p:nvSpPr>
          <p:cNvPr id="5" name="Left Brace 4"/>
          <p:cNvSpPr/>
          <p:nvPr/>
        </p:nvSpPr>
        <p:spPr>
          <a:xfrm>
            <a:off x="5562600" y="1981200"/>
            <a:ext cx="228600" cy="457200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5" idx="1"/>
          </p:cNvCxnSpPr>
          <p:nvPr/>
        </p:nvCxnSpPr>
        <p:spPr>
          <a:xfrm flipH="1">
            <a:off x="2209800" y="2209800"/>
            <a:ext cx="33528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245700" y="2221468"/>
            <a:ext cx="1418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CALLEE-SAVE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69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prstClr val="black"/>
                </a:solidFill>
              </a:rPr>
              <a:t>I</a:t>
            </a:r>
            <a:r>
              <a:rPr lang="en-US" sz="2800" dirty="0" smtClean="0">
                <a:solidFill>
                  <a:prstClr val="black"/>
                </a:solidFill>
              </a:rPr>
              <a:t>S </a:t>
            </a:r>
            <a:r>
              <a:rPr lang="en-US" sz="3600" dirty="0" smtClean="0">
                <a:solidFill>
                  <a:prstClr val="black"/>
                </a:solidFill>
              </a:rPr>
              <a:t>T</a:t>
            </a:r>
            <a:r>
              <a:rPr lang="en-US" sz="2800" dirty="0" smtClean="0">
                <a:solidFill>
                  <a:prstClr val="black"/>
                </a:solidFill>
              </a:rPr>
              <a:t>HIS </a:t>
            </a:r>
            <a:r>
              <a:rPr lang="en-US" sz="3600" dirty="0" smtClean="0">
                <a:solidFill>
                  <a:prstClr val="black"/>
                </a:solidFill>
              </a:rPr>
              <a:t>A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3600" dirty="0" smtClean="0">
                <a:solidFill>
                  <a:prstClr val="black"/>
                </a:solidFill>
              </a:rPr>
              <a:t>G</a:t>
            </a:r>
            <a:r>
              <a:rPr lang="en-US" sz="2800" dirty="0" smtClean="0">
                <a:solidFill>
                  <a:prstClr val="black"/>
                </a:solidFill>
              </a:rPr>
              <a:t>OOD </a:t>
            </a:r>
            <a:r>
              <a:rPr lang="en-US" sz="3600" dirty="0" smtClean="0">
                <a:solidFill>
                  <a:prstClr val="black"/>
                </a:solidFill>
              </a:rPr>
              <a:t>D</a:t>
            </a:r>
            <a:r>
              <a:rPr lang="en-US" sz="2800" dirty="0" smtClean="0">
                <a:solidFill>
                  <a:prstClr val="black"/>
                </a:solidFill>
              </a:rPr>
              <a:t>IVISION </a:t>
            </a:r>
            <a:r>
              <a:rPr lang="en-US" sz="3600" dirty="0" smtClean="0">
                <a:solidFill>
                  <a:prstClr val="black"/>
                </a:solidFill>
              </a:rPr>
              <a:t>B</a:t>
            </a:r>
            <a:r>
              <a:rPr lang="en-US" sz="2800" dirty="0" smtClean="0">
                <a:solidFill>
                  <a:prstClr val="black"/>
                </a:solidFill>
              </a:rPr>
              <a:t>ETWEEN</a:t>
            </a:r>
            <a:br>
              <a:rPr lang="en-US" sz="2800" dirty="0" smtClean="0">
                <a:solidFill>
                  <a:prstClr val="black"/>
                </a:solidFill>
              </a:rPr>
            </a:br>
            <a:r>
              <a:rPr lang="en-US" dirty="0" smtClean="0">
                <a:solidFill>
                  <a:prstClr val="black"/>
                </a:solidFill>
              </a:rPr>
              <a:t>C</a:t>
            </a:r>
            <a:r>
              <a:rPr lang="en-US" sz="3600" dirty="0" smtClean="0">
                <a:solidFill>
                  <a:prstClr val="black"/>
                </a:solidFill>
              </a:rPr>
              <a:t>ALLER-</a:t>
            </a:r>
            <a:r>
              <a:rPr lang="en-US" dirty="0" smtClean="0">
                <a:solidFill>
                  <a:prstClr val="black"/>
                </a:solidFill>
              </a:rPr>
              <a:t>S</a:t>
            </a:r>
            <a:r>
              <a:rPr lang="en-US" sz="3600" dirty="0" smtClean="0">
                <a:solidFill>
                  <a:prstClr val="black"/>
                </a:solidFill>
              </a:rPr>
              <a:t>AVE A</a:t>
            </a:r>
            <a:r>
              <a:rPr lang="en-US" sz="2800" dirty="0" smtClean="0">
                <a:solidFill>
                  <a:prstClr val="black"/>
                </a:solidFill>
              </a:rPr>
              <a:t>ND</a:t>
            </a:r>
            <a:r>
              <a:rPr lang="en-US" sz="3600" dirty="0" smtClean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C</a:t>
            </a:r>
            <a:r>
              <a:rPr lang="en-US" sz="3600" dirty="0" smtClean="0">
                <a:solidFill>
                  <a:prstClr val="black"/>
                </a:solidFill>
              </a:rPr>
              <a:t>ALLEE </a:t>
            </a:r>
            <a:r>
              <a:rPr lang="en-US" dirty="0" smtClean="0">
                <a:solidFill>
                  <a:prstClr val="black"/>
                </a:solidFill>
              </a:rPr>
              <a:t>S</a:t>
            </a:r>
            <a:r>
              <a:rPr lang="en-US" sz="3600" dirty="0" smtClean="0">
                <a:solidFill>
                  <a:prstClr val="black"/>
                </a:solidFill>
              </a:rPr>
              <a:t>AVE?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0" y="1600200"/>
            <a:ext cx="2743200" cy="53340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Foo(){</a:t>
            </a:r>
          </a:p>
          <a:p>
            <a:pPr marL="0" indent="0">
              <a:buNone/>
            </a:pPr>
            <a:r>
              <a:rPr lang="en-US" dirty="0"/>
              <a:t>    a = </a:t>
            </a:r>
            <a:r>
              <a:rPr lang="en-US" dirty="0" smtClean="0"/>
              <a:t>...;</a:t>
            </a:r>
            <a:r>
              <a:rPr lang="en-US" b="1" dirty="0">
                <a:solidFill>
                  <a:srgbClr val="0070C0"/>
                </a:solidFill>
              </a:rPr>
              <a:t> //</a:t>
            </a:r>
            <a:r>
              <a:rPr lang="en-US" b="1" dirty="0" smtClean="0">
                <a:solidFill>
                  <a:srgbClr val="0070C0"/>
                </a:solidFill>
              </a:rPr>
              <a:t>CALLER-SAVE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b = </a:t>
            </a:r>
            <a:r>
              <a:rPr lang="en-US" dirty="0" smtClean="0"/>
              <a:t>...;</a:t>
            </a:r>
            <a:r>
              <a:rPr lang="en-US" b="1" dirty="0">
                <a:solidFill>
                  <a:srgbClr val="0070C0"/>
                </a:solidFill>
              </a:rPr>
              <a:t> //</a:t>
            </a:r>
            <a:r>
              <a:rPr lang="en-US" b="1" dirty="0" smtClean="0">
                <a:solidFill>
                  <a:srgbClr val="0070C0"/>
                </a:solidFill>
              </a:rPr>
              <a:t>CALLER-SAVE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c = </a:t>
            </a:r>
            <a:r>
              <a:rPr lang="en-US" dirty="0" smtClean="0"/>
              <a:t>...; </a:t>
            </a:r>
            <a:r>
              <a:rPr lang="en-US" b="1" dirty="0" smtClean="0">
                <a:solidFill>
                  <a:srgbClr val="0070C0"/>
                </a:solidFill>
              </a:rPr>
              <a:t>//CALLER-SAVE</a:t>
            </a:r>
            <a:endParaRPr lang="en-US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b="1" u="sng" dirty="0">
                <a:solidFill>
                  <a:srgbClr val="FF0000"/>
                </a:solidFill>
              </a:rPr>
              <a:t>spill c</a:t>
            </a:r>
            <a:r>
              <a:rPr lang="en-US" b="1" u="sng" dirty="0" smtClean="0">
                <a:solidFill>
                  <a:srgbClr val="FF0000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b="1" u="sng" dirty="0" smtClean="0">
                <a:solidFill>
                  <a:srgbClr val="FF0000"/>
                </a:solidFill>
              </a:rPr>
              <a:t>spill b;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b="1" u="sng" dirty="0" smtClean="0">
                <a:solidFill>
                  <a:srgbClr val="FF0000"/>
                </a:solidFill>
              </a:rPr>
              <a:t>spill a;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b="1" u="sng" dirty="0" smtClean="0">
                <a:solidFill>
                  <a:srgbClr val="FF0000"/>
                </a:solidFill>
              </a:rPr>
              <a:t>create </a:t>
            </a:r>
            <a:r>
              <a:rPr lang="en-US" b="1" u="sng" dirty="0">
                <a:solidFill>
                  <a:srgbClr val="FF0000"/>
                </a:solidFill>
              </a:rPr>
              <a:t>a </a:t>
            </a:r>
            <a:r>
              <a:rPr lang="en-US" b="1" u="sng" dirty="0" smtClean="0">
                <a:solidFill>
                  <a:srgbClr val="FF0000"/>
                </a:solidFill>
              </a:rPr>
              <a:t>frame </a:t>
            </a:r>
            <a:r>
              <a:rPr lang="en-US" b="1" u="sng" dirty="0">
                <a:solidFill>
                  <a:srgbClr val="FF0000"/>
                </a:solidFill>
              </a:rPr>
              <a:t>for </a:t>
            </a:r>
            <a:r>
              <a:rPr lang="en-US" b="1" u="sng" dirty="0" smtClean="0">
                <a:solidFill>
                  <a:srgbClr val="FF0000"/>
                </a:solidFill>
              </a:rPr>
              <a:t>bar</a:t>
            </a:r>
          </a:p>
          <a:p>
            <a:pPr marL="0" indent="0">
              <a:buNone/>
            </a:pPr>
            <a:r>
              <a:rPr lang="en-US" dirty="0" smtClean="0"/>
              <a:t>    bar(a</a:t>
            </a:r>
            <a:r>
              <a:rPr lang="en-US" dirty="0"/>
              <a:t>, b);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//</a:t>
            </a:r>
            <a:r>
              <a:rPr lang="en-US" b="1" u="sng" dirty="0" smtClean="0">
                <a:solidFill>
                  <a:srgbClr val="FF0000"/>
                </a:solidFill>
              </a:rPr>
              <a:t>restore </a:t>
            </a:r>
            <a:r>
              <a:rPr lang="en-US" b="1" u="sng" dirty="0">
                <a:solidFill>
                  <a:srgbClr val="FF0000"/>
                </a:solidFill>
              </a:rPr>
              <a:t>a</a:t>
            </a:r>
            <a:r>
              <a:rPr lang="en-US" b="1" u="sng" dirty="0" smtClean="0">
                <a:solidFill>
                  <a:srgbClr val="FF0000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 smtClean="0"/>
              <a:t>    //</a:t>
            </a:r>
            <a:r>
              <a:rPr lang="en-US" b="1" u="sng" dirty="0" smtClean="0">
                <a:solidFill>
                  <a:srgbClr val="FF0000"/>
                </a:solidFill>
              </a:rPr>
              <a:t>restore b;</a:t>
            </a:r>
          </a:p>
          <a:p>
            <a:pPr marL="0" indent="0">
              <a:buNone/>
            </a:pPr>
            <a:r>
              <a:rPr lang="en-US" dirty="0" smtClean="0"/>
              <a:t>    //</a:t>
            </a:r>
            <a:r>
              <a:rPr lang="en-US" b="1" u="sng" dirty="0" smtClean="0">
                <a:solidFill>
                  <a:srgbClr val="FF0000"/>
                </a:solidFill>
              </a:rPr>
              <a:t>restore </a:t>
            </a:r>
            <a:r>
              <a:rPr lang="en-US" b="1" u="sng" dirty="0">
                <a:solidFill>
                  <a:srgbClr val="FF0000"/>
                </a:solidFill>
              </a:rPr>
              <a:t>c</a:t>
            </a:r>
            <a:r>
              <a:rPr lang="en-US" b="1" u="sng" dirty="0" smtClean="0">
                <a:solidFill>
                  <a:srgbClr val="FF0000"/>
                </a:solidFill>
              </a:rPr>
              <a:t>;</a:t>
            </a:r>
            <a:endParaRPr lang="en-US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    e = 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f = a </a:t>
            </a:r>
            <a:r>
              <a:rPr lang="en-US" dirty="0"/>
              <a:t>+ </a:t>
            </a:r>
            <a:r>
              <a:rPr lang="en-US" dirty="0" smtClean="0"/>
              <a:t>b;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g = c + …;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…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1600200"/>
            <a:ext cx="235641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Bar(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/>
              <a:t>a, </a:t>
            </a:r>
            <a:r>
              <a:rPr lang="en-US" sz="2000" dirty="0" err="1"/>
              <a:t>int</a:t>
            </a:r>
            <a:r>
              <a:rPr lang="en-US" sz="2000" dirty="0"/>
              <a:t> b){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   //</a:t>
            </a:r>
            <a:r>
              <a:rPr lang="en-US" sz="2000" b="1" u="sng" dirty="0">
                <a:solidFill>
                  <a:schemeClr val="bg1">
                    <a:lumMod val="50000"/>
                  </a:schemeClr>
                </a:solidFill>
              </a:rPr>
              <a:t>spill a; 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   //</a:t>
            </a:r>
            <a:r>
              <a:rPr lang="en-US" sz="2000" b="1" u="sng" dirty="0">
                <a:solidFill>
                  <a:schemeClr val="bg1">
                    <a:lumMod val="50000"/>
                  </a:schemeClr>
                </a:solidFill>
              </a:rPr>
              <a:t>spill b; </a:t>
            </a:r>
            <a:endParaRPr lang="en-US" sz="2000" dirty="0"/>
          </a:p>
          <a:p>
            <a:r>
              <a:rPr lang="en-US" sz="2000" dirty="0" smtClean="0"/>
              <a:t>    …</a:t>
            </a:r>
            <a:endParaRPr lang="en-US" sz="2000" dirty="0"/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//</a:t>
            </a:r>
            <a:r>
              <a:rPr lang="en-US" sz="2000" b="1" u="sng" dirty="0" smtClean="0">
                <a:solidFill>
                  <a:schemeClr val="bg1">
                    <a:lumMod val="50000"/>
                  </a:schemeClr>
                </a:solidFill>
              </a:rPr>
              <a:t>restore </a:t>
            </a:r>
            <a:r>
              <a:rPr lang="en-US" sz="2000" b="1" u="sng" dirty="0">
                <a:solidFill>
                  <a:schemeClr val="bg1">
                    <a:lumMod val="50000"/>
                  </a:schemeClr>
                </a:solidFill>
              </a:rPr>
              <a:t>a;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//</a:t>
            </a:r>
            <a:r>
              <a:rPr lang="en-US" sz="2000" b="1" u="sng" dirty="0" smtClean="0">
                <a:solidFill>
                  <a:schemeClr val="bg1">
                    <a:lumMod val="50000"/>
                  </a:schemeClr>
                </a:solidFill>
              </a:rPr>
              <a:t>restore </a:t>
            </a:r>
            <a:r>
              <a:rPr lang="en-US" sz="2000" b="1" u="sng" dirty="0">
                <a:solidFill>
                  <a:schemeClr val="bg1">
                    <a:lumMod val="50000"/>
                  </a:schemeClr>
                </a:solidFill>
              </a:rPr>
              <a:t>b</a:t>
            </a:r>
            <a:r>
              <a:rPr lang="en-US" sz="2000" b="1" u="sng" dirty="0" smtClean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    </a:t>
            </a:r>
            <a:r>
              <a:rPr lang="en-US" sz="2000" b="1" u="sng" dirty="0" smtClean="0">
                <a:solidFill>
                  <a:srgbClr val="FF0000"/>
                </a:solidFill>
              </a:rPr>
              <a:t>destroy </a:t>
            </a:r>
            <a:r>
              <a:rPr lang="en-US" sz="2000" b="1" u="sng" dirty="0">
                <a:solidFill>
                  <a:srgbClr val="FF0000"/>
                </a:solidFill>
              </a:rPr>
              <a:t>this </a:t>
            </a:r>
            <a:r>
              <a:rPr lang="en-US" sz="2000" b="1" u="sng" dirty="0" smtClean="0">
                <a:solidFill>
                  <a:srgbClr val="FF0000"/>
                </a:solidFill>
              </a:rPr>
              <a:t>frame</a:t>
            </a:r>
            <a:endParaRPr lang="en-US" sz="2000" b="1" u="sng" dirty="0">
              <a:solidFill>
                <a:srgbClr val="FF0000"/>
              </a:solidFill>
            </a:endParaRPr>
          </a:p>
          <a:p>
            <a:r>
              <a:rPr lang="en-US" sz="2000" dirty="0"/>
              <a:t>}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824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HY </a:t>
            </a:r>
            <a:r>
              <a:rPr lang="en-US" dirty="0" smtClean="0"/>
              <a:t>C</a:t>
            </a:r>
            <a:r>
              <a:rPr lang="en-US" sz="3600" dirty="0" smtClean="0"/>
              <a:t>AN </a:t>
            </a:r>
            <a:r>
              <a:rPr lang="en-US" dirty="0" smtClean="0"/>
              <a:t>W</a:t>
            </a:r>
            <a:r>
              <a:rPr lang="en-US" sz="3600" dirty="0" smtClean="0"/>
              <a:t>E </a:t>
            </a:r>
            <a:r>
              <a:rPr lang="en-US" dirty="0" smtClean="0"/>
              <a:t>D</a:t>
            </a:r>
            <a:r>
              <a:rPr lang="en-US" sz="3600" dirty="0" smtClean="0"/>
              <a:t>O </a:t>
            </a:r>
            <a:r>
              <a:rPr lang="en-US" dirty="0" smtClean="0"/>
              <a:t>T</a:t>
            </a:r>
            <a:r>
              <a:rPr lang="en-US" sz="3600" dirty="0" smtClean="0"/>
              <a:t>HIS?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same value is saved, whether it’s saved before a call or during the creation of the frame for the call.</a:t>
            </a:r>
          </a:p>
          <a:p>
            <a:endParaRPr lang="en-US" dirty="0"/>
          </a:p>
          <a:p>
            <a:r>
              <a:rPr lang="en-US" dirty="0" smtClean="0"/>
              <a:t>The same value is restored, whether it’s saved before the destruction of the frame or after the call.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56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A</a:t>
            </a:r>
            <a:r>
              <a:rPr lang="en-US" sz="3600" dirty="0" smtClean="0"/>
              <a:t>LL </a:t>
            </a:r>
            <a:r>
              <a:rPr lang="en-US" dirty="0" smtClean="0"/>
              <a:t>R</a:t>
            </a:r>
            <a:r>
              <a:rPr lang="en-US" sz="3600" dirty="0" smtClean="0"/>
              <a:t>EGISTERS </a:t>
            </a:r>
            <a:r>
              <a:rPr lang="en-US" dirty="0" smtClean="0"/>
              <a:t>B</a:t>
            </a:r>
            <a:r>
              <a:rPr lang="en-US" sz="3600" dirty="0" smtClean="0"/>
              <a:t>E </a:t>
            </a:r>
            <a:r>
              <a:rPr lang="en-US" dirty="0" smtClean="0"/>
              <a:t>C</a:t>
            </a:r>
            <a:r>
              <a:rPr lang="en-US" sz="3600" dirty="0" smtClean="0"/>
              <a:t>ALLER-</a:t>
            </a:r>
            <a:r>
              <a:rPr lang="en-US" dirty="0" smtClean="0"/>
              <a:t>S</a:t>
            </a:r>
            <a:r>
              <a:rPr lang="en-US" sz="3600" dirty="0" smtClean="0"/>
              <a:t>AVE?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No, modification to a global value won’t be captured by Caller saves and thus violates the program behavior, if spill for a global value is stored in the stack</a:t>
            </a:r>
          </a:p>
          <a:p>
            <a:endParaRPr lang="en-US" dirty="0"/>
          </a:p>
          <a:p>
            <a:r>
              <a:rPr lang="en-US" dirty="0" smtClean="0"/>
              <a:t>In addition, in call-by-reference programs, some values in the </a:t>
            </a:r>
            <a:r>
              <a:rPr lang="en-US" dirty="0" smtClean="0"/>
              <a:t>registers </a:t>
            </a:r>
            <a:r>
              <a:rPr lang="en-US" dirty="0" smtClean="0"/>
              <a:t>may be modified</a:t>
            </a:r>
          </a:p>
          <a:p>
            <a:endParaRPr lang="en-US" dirty="0"/>
          </a:p>
          <a:p>
            <a:r>
              <a:rPr lang="en-US" dirty="0" smtClean="0"/>
              <a:t>Only those are not modified can be caller-save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81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</a:t>
            </a:r>
            <a:r>
              <a:rPr lang="en-US" sz="3600" dirty="0" smtClean="0"/>
              <a:t>EDEFINE </a:t>
            </a:r>
            <a:r>
              <a:rPr lang="en-US" dirty="0" smtClean="0"/>
              <a:t>T</a:t>
            </a:r>
            <a:r>
              <a:rPr lang="en-US" sz="3600" dirty="0" smtClean="0"/>
              <a:t>HE </a:t>
            </a:r>
            <a:r>
              <a:rPr lang="en-US" dirty="0" smtClean="0"/>
              <a:t>C</a:t>
            </a:r>
            <a:r>
              <a:rPr lang="en-US" sz="3600" dirty="0" smtClean="0"/>
              <a:t>ALLING </a:t>
            </a:r>
            <a:r>
              <a:rPr lang="en-US" dirty="0" smtClean="0"/>
              <a:t>C</a:t>
            </a:r>
            <a:r>
              <a:rPr lang="en-US" sz="3600" dirty="0" smtClean="0"/>
              <a:t>ONVENTION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Caller-save registers:</a:t>
            </a:r>
          </a:p>
          <a:p>
            <a:pPr lvl="1"/>
            <a:r>
              <a:rPr lang="en-US" dirty="0" smtClean="0"/>
              <a:t>Registers whose value are not </a:t>
            </a:r>
            <a:r>
              <a:rPr lang="en-US" b="1" u="sng" dirty="0" smtClean="0">
                <a:solidFill>
                  <a:srgbClr val="FF0000"/>
                </a:solidFill>
              </a:rPr>
              <a:t>used</a:t>
            </a:r>
            <a:r>
              <a:rPr lang="en-US" dirty="0" smtClean="0"/>
              <a:t>        in </a:t>
            </a:r>
            <a:r>
              <a:rPr lang="en-US" dirty="0" err="1" smtClean="0"/>
              <a:t>callee</a:t>
            </a:r>
            <a:endParaRPr lang="en-US" dirty="0" smtClean="0"/>
          </a:p>
          <a:p>
            <a:pPr lvl="1"/>
            <a:r>
              <a:rPr lang="en-US" dirty="0" smtClean="0"/>
              <a:t>Save and restore by caller</a:t>
            </a:r>
          </a:p>
          <a:p>
            <a:pPr lvl="1"/>
            <a:r>
              <a:rPr lang="en-US" dirty="0" smtClean="0"/>
              <a:t>Value saved in Caller’s activation record</a:t>
            </a:r>
          </a:p>
          <a:p>
            <a:r>
              <a:rPr lang="en-US" dirty="0" err="1" smtClean="0"/>
              <a:t>Callee</a:t>
            </a:r>
            <a:r>
              <a:rPr lang="en-US" dirty="0" smtClean="0"/>
              <a:t>-save registers:</a:t>
            </a:r>
          </a:p>
          <a:p>
            <a:pPr lvl="1"/>
            <a:r>
              <a:rPr lang="en-US" dirty="0" smtClean="0"/>
              <a:t>Registers whose value </a:t>
            </a:r>
            <a:r>
              <a:rPr lang="en-US" b="1" u="sng" dirty="0" smtClean="0">
                <a:solidFill>
                  <a:srgbClr val="FF0000"/>
                </a:solidFill>
              </a:rPr>
              <a:t>are</a:t>
            </a:r>
            <a:r>
              <a:rPr lang="en-US" dirty="0" smtClean="0"/>
              <a:t>        </a:t>
            </a:r>
            <a:r>
              <a:rPr lang="en-US" b="1" u="sng" dirty="0" smtClean="0">
                <a:solidFill>
                  <a:srgbClr val="FF0000"/>
                </a:solidFill>
              </a:rPr>
              <a:t>used</a:t>
            </a:r>
            <a:r>
              <a:rPr lang="en-US" dirty="0" smtClean="0"/>
              <a:t>         by </a:t>
            </a:r>
            <a:r>
              <a:rPr lang="en-US" dirty="0" err="1" smtClean="0"/>
              <a:t>callee</a:t>
            </a:r>
            <a:endParaRPr lang="en-US" dirty="0" smtClean="0"/>
          </a:p>
          <a:p>
            <a:pPr lvl="1"/>
            <a:r>
              <a:rPr lang="en-US" dirty="0" smtClean="0"/>
              <a:t>Save by </a:t>
            </a:r>
            <a:r>
              <a:rPr lang="en-US" dirty="0" err="1" smtClean="0"/>
              <a:t>Callee</a:t>
            </a:r>
            <a:endParaRPr lang="en-US" dirty="0" smtClean="0"/>
          </a:p>
          <a:p>
            <a:pPr lvl="1"/>
            <a:r>
              <a:rPr lang="en-US" dirty="0" smtClean="0"/>
              <a:t>Restore by </a:t>
            </a:r>
            <a:r>
              <a:rPr lang="en-US" b="1" u="sng" dirty="0" err="1" smtClean="0">
                <a:solidFill>
                  <a:srgbClr val="FF0000"/>
                </a:solidFill>
              </a:rPr>
              <a:t>Callee</a:t>
            </a:r>
            <a:endParaRPr lang="en-US" b="1" u="sng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Value saved in </a:t>
            </a:r>
            <a:r>
              <a:rPr lang="en-US" b="1" u="sng" dirty="0" err="1" smtClean="0">
                <a:solidFill>
                  <a:srgbClr val="FF0000"/>
                </a:solidFill>
              </a:rPr>
              <a:t>Callee</a:t>
            </a:r>
            <a:r>
              <a:rPr lang="en-US" dirty="0" err="1" smtClean="0"/>
              <a:t>’s</a:t>
            </a:r>
            <a:r>
              <a:rPr lang="en-US" dirty="0" smtClean="0"/>
              <a:t> activation record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16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</a:t>
            </a:r>
            <a:r>
              <a:rPr lang="en-US" sz="3600" dirty="0" smtClean="0"/>
              <a:t>EDEFINE </a:t>
            </a:r>
            <a:r>
              <a:rPr lang="en-US" dirty="0" smtClean="0"/>
              <a:t>T</a:t>
            </a:r>
            <a:r>
              <a:rPr lang="en-US" sz="3600" dirty="0" smtClean="0"/>
              <a:t>HE </a:t>
            </a:r>
            <a:r>
              <a:rPr lang="en-US" dirty="0" smtClean="0"/>
              <a:t>C</a:t>
            </a:r>
            <a:r>
              <a:rPr lang="en-US" sz="3600" dirty="0" smtClean="0"/>
              <a:t>ALLING </a:t>
            </a:r>
            <a:r>
              <a:rPr lang="en-US" dirty="0" smtClean="0"/>
              <a:t>C</a:t>
            </a:r>
            <a:r>
              <a:rPr lang="en-US" sz="3600" dirty="0" smtClean="0"/>
              <a:t>ONVENTION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Caller-save registers:</a:t>
            </a:r>
          </a:p>
          <a:p>
            <a:pPr lvl="1"/>
            <a:r>
              <a:rPr lang="en-US" dirty="0" smtClean="0"/>
              <a:t>Registers whose value are not </a:t>
            </a:r>
            <a:r>
              <a:rPr lang="en-US" b="1" u="sng" dirty="0" smtClean="0">
                <a:solidFill>
                  <a:srgbClr val="0070C0"/>
                </a:solidFill>
              </a:rPr>
              <a:t>modified</a:t>
            </a:r>
            <a:r>
              <a:rPr lang="en-US" dirty="0" smtClean="0"/>
              <a:t> in </a:t>
            </a:r>
            <a:r>
              <a:rPr lang="en-US" dirty="0" err="1" smtClean="0"/>
              <a:t>callee</a:t>
            </a:r>
            <a:endParaRPr lang="en-US" dirty="0" smtClean="0"/>
          </a:p>
          <a:p>
            <a:pPr lvl="1"/>
            <a:r>
              <a:rPr lang="en-US" dirty="0" smtClean="0"/>
              <a:t>Save and restore by caller</a:t>
            </a:r>
          </a:p>
          <a:p>
            <a:pPr lvl="1"/>
            <a:r>
              <a:rPr lang="en-US" dirty="0" smtClean="0"/>
              <a:t>Value saved in Caller’s activation record</a:t>
            </a:r>
          </a:p>
          <a:p>
            <a:r>
              <a:rPr lang="en-US" dirty="0" err="1" smtClean="0"/>
              <a:t>Callee</a:t>
            </a:r>
            <a:r>
              <a:rPr lang="en-US" dirty="0" smtClean="0"/>
              <a:t>-save registers:</a:t>
            </a:r>
          </a:p>
          <a:p>
            <a:pPr lvl="1"/>
            <a:r>
              <a:rPr lang="en-US" dirty="0" smtClean="0"/>
              <a:t>Registers whose value </a:t>
            </a:r>
            <a:r>
              <a:rPr lang="en-US" b="1" u="sng" dirty="0" smtClean="0">
                <a:solidFill>
                  <a:srgbClr val="0070C0"/>
                </a:solidFill>
              </a:rPr>
              <a:t>may be modified </a:t>
            </a:r>
            <a:r>
              <a:rPr lang="en-US" dirty="0" smtClean="0"/>
              <a:t>by </a:t>
            </a:r>
            <a:r>
              <a:rPr lang="en-US" dirty="0" err="1" smtClean="0"/>
              <a:t>callee</a:t>
            </a:r>
            <a:endParaRPr lang="en-US" dirty="0" smtClean="0"/>
          </a:p>
          <a:p>
            <a:pPr lvl="1"/>
            <a:r>
              <a:rPr lang="en-US" dirty="0" smtClean="0"/>
              <a:t>Save by </a:t>
            </a:r>
            <a:r>
              <a:rPr lang="en-US" dirty="0" err="1" smtClean="0"/>
              <a:t>Callee</a:t>
            </a:r>
            <a:endParaRPr lang="en-US" dirty="0" smtClean="0"/>
          </a:p>
          <a:p>
            <a:pPr lvl="1"/>
            <a:r>
              <a:rPr lang="en-US" dirty="0" smtClean="0"/>
              <a:t>Restore by </a:t>
            </a:r>
            <a:r>
              <a:rPr lang="en-US" b="1" u="sng" dirty="0" smtClean="0">
                <a:solidFill>
                  <a:srgbClr val="0070C0"/>
                </a:solidFill>
              </a:rPr>
              <a:t>Caller</a:t>
            </a:r>
          </a:p>
          <a:p>
            <a:pPr lvl="1"/>
            <a:r>
              <a:rPr lang="en-US" dirty="0" smtClean="0"/>
              <a:t>Value saved in </a:t>
            </a:r>
            <a:r>
              <a:rPr lang="en-US" b="1" u="sng" dirty="0" smtClean="0">
                <a:solidFill>
                  <a:srgbClr val="0070C0"/>
                </a:solidFill>
              </a:rPr>
              <a:t>Caller</a:t>
            </a:r>
            <a:r>
              <a:rPr lang="en-US" dirty="0" smtClean="0"/>
              <a:t>’s activation record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56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</a:t>
            </a:r>
            <a:r>
              <a:rPr lang="en-US" sz="3600" dirty="0" smtClean="0"/>
              <a:t>ROPOSED </a:t>
            </a:r>
            <a:r>
              <a:rPr lang="en-US" dirty="0" smtClean="0"/>
              <a:t>F</a:t>
            </a:r>
            <a:r>
              <a:rPr lang="en-US" sz="3600" dirty="0" smtClean="0"/>
              <a:t>RAMEWORK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Bottom up traverse the call graph, for each </a:t>
            </a:r>
            <a:r>
              <a:rPr lang="en-US" dirty="0" err="1" smtClean="0"/>
              <a:t>func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for each proper call-site:</a:t>
            </a:r>
          </a:p>
          <a:p>
            <a:pPr marL="0" indent="0">
              <a:buNone/>
            </a:pPr>
            <a:r>
              <a:rPr lang="en-US" dirty="0" smtClean="0"/>
              <a:t>        CCC-insert(</a:t>
            </a:r>
            <a:r>
              <a:rPr lang="en-US" dirty="0" err="1" smtClean="0"/>
              <a:t>callee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do global register allocation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record set of modified caller-save registers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record last restore for </a:t>
            </a:r>
            <a:r>
              <a:rPr lang="en-US" dirty="0" err="1" smtClean="0"/>
              <a:t>callee</a:t>
            </a:r>
            <a:r>
              <a:rPr lang="en-US" dirty="0"/>
              <a:t>-</a:t>
            </a:r>
            <a:r>
              <a:rPr lang="en-US" dirty="0" smtClean="0"/>
              <a:t>save registers</a:t>
            </a:r>
          </a:p>
          <a:p>
            <a:pPr marL="0" indent="0">
              <a:buNone/>
            </a:pPr>
            <a:r>
              <a:rPr lang="en-US" dirty="0" smtClean="0"/>
              <a:t>    remove last restore for </a:t>
            </a:r>
            <a:r>
              <a:rPr lang="en-US" dirty="0" err="1" smtClean="0"/>
              <a:t>callee</a:t>
            </a:r>
            <a:r>
              <a:rPr lang="en-US" dirty="0" smtClean="0"/>
              <a:t>-save registers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CCC-insert(</a:t>
            </a:r>
            <a:r>
              <a:rPr lang="en-US" dirty="0" err="1" smtClean="0"/>
              <a:t>callee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insert necessary spill codes before the call-site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insert necessary restore codes after the call-site and right before the use of the value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99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</a:t>
            </a:r>
            <a:r>
              <a:rPr lang="en-US" sz="3600" dirty="0" smtClean="0"/>
              <a:t>UTURE </a:t>
            </a:r>
            <a:r>
              <a:rPr lang="en-US" dirty="0" smtClean="0"/>
              <a:t>W</a:t>
            </a:r>
            <a:r>
              <a:rPr lang="en-US" sz="3600" dirty="0" smtClean="0"/>
              <a:t>ORK &amp; </a:t>
            </a:r>
            <a:r>
              <a:rPr lang="en-US" dirty="0" smtClean="0"/>
              <a:t>C</a:t>
            </a:r>
            <a:r>
              <a:rPr lang="en-US" sz="3600" dirty="0" smtClean="0"/>
              <a:t>ONCLUSION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Future </a:t>
            </a:r>
            <a:r>
              <a:rPr lang="en-US" dirty="0" smtClean="0"/>
              <a:t>work</a:t>
            </a:r>
          </a:p>
          <a:p>
            <a:pPr lvl="1"/>
            <a:r>
              <a:rPr lang="en-US" smtClean="0"/>
              <a:t>Recursion</a:t>
            </a:r>
            <a:endParaRPr lang="en-US" dirty="0" smtClean="0"/>
          </a:p>
          <a:p>
            <a:pPr lvl="1"/>
            <a:r>
              <a:rPr lang="en-US" dirty="0" smtClean="0"/>
              <a:t>Implement our design</a:t>
            </a:r>
          </a:p>
          <a:p>
            <a:pPr lvl="1"/>
            <a:r>
              <a:rPr lang="en-US" dirty="0" smtClean="0"/>
              <a:t>Get data</a:t>
            </a:r>
          </a:p>
          <a:p>
            <a:pPr lvl="1"/>
            <a:r>
              <a:rPr lang="en-US" dirty="0" smtClean="0"/>
              <a:t>Code motion with register allocation</a:t>
            </a:r>
          </a:p>
          <a:p>
            <a:pPr lvl="1"/>
            <a:r>
              <a:rPr lang="en-US" dirty="0" smtClean="0"/>
              <a:t>Post allocation optimization</a:t>
            </a:r>
          </a:p>
          <a:p>
            <a:endParaRPr lang="en-US" dirty="0" smtClean="0"/>
          </a:p>
          <a:p>
            <a:r>
              <a:rPr lang="en-US" dirty="0" smtClean="0"/>
              <a:t>Conclusion:</a:t>
            </a:r>
          </a:p>
          <a:p>
            <a:pPr lvl="1"/>
            <a:r>
              <a:rPr lang="en-US" dirty="0" smtClean="0"/>
              <a:t>The effect of calling convention should not be ignored in global register allocation</a:t>
            </a:r>
          </a:p>
          <a:p>
            <a:pPr lvl="1"/>
            <a:r>
              <a:rPr lang="en-US" dirty="0" smtClean="0"/>
              <a:t>Being aware of the effects simplifies register allocation</a:t>
            </a:r>
          </a:p>
          <a:p>
            <a:pPr lvl="1"/>
            <a:r>
              <a:rPr lang="en-US" dirty="0" smtClean="0"/>
              <a:t>Should lead to better result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28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</a:t>
            </a:r>
            <a:r>
              <a:rPr lang="en-US" sz="3600" dirty="0" smtClean="0"/>
              <a:t>EGISTER </a:t>
            </a:r>
            <a:r>
              <a:rPr lang="en-US" dirty="0" smtClean="0"/>
              <a:t>A</a:t>
            </a:r>
            <a:r>
              <a:rPr lang="en-US" sz="3600" dirty="0" smtClean="0"/>
              <a:t>LLOCATION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Cooper and </a:t>
            </a:r>
            <a:r>
              <a:rPr lang="en-US" dirty="0" err="1" smtClean="0"/>
              <a:t>Torczon</a:t>
            </a:r>
            <a:r>
              <a:rPr lang="en-US" dirty="0" smtClean="0"/>
              <a:t>  (P 679):</a:t>
            </a:r>
          </a:p>
          <a:p>
            <a:r>
              <a:rPr lang="en-US" dirty="0" smtClean="0"/>
              <a:t>The register allocator determines, at each point in the program, </a:t>
            </a:r>
            <a:r>
              <a:rPr lang="en-US" b="1" i="1" u="sng" dirty="0" smtClean="0">
                <a:solidFill>
                  <a:schemeClr val="accent1">
                    <a:lumMod val="75000"/>
                  </a:schemeClr>
                </a:solidFill>
              </a:rPr>
              <a:t>which values will reside in registers</a:t>
            </a:r>
            <a:r>
              <a:rPr lang="en-US" dirty="0" smtClean="0"/>
              <a:t> and </a:t>
            </a:r>
            <a:r>
              <a:rPr lang="en-US" b="1" i="1" u="sng" dirty="0" smtClean="0">
                <a:solidFill>
                  <a:srgbClr val="C00000"/>
                </a:solidFill>
              </a:rPr>
              <a:t>which register will hold each of those values</a:t>
            </a:r>
            <a:endParaRPr lang="en-US" b="1" i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3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963201"/>
              </p:ext>
            </p:extLst>
          </p:nvPr>
        </p:nvGraphicFramePr>
        <p:xfrm>
          <a:off x="1258569" y="2667000"/>
          <a:ext cx="6590031" cy="3708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0200"/>
                <a:gridCol w="1231710"/>
                <a:gridCol w="1624521"/>
                <a:gridCol w="533400"/>
                <a:gridCol w="533400"/>
                <a:gridCol w="533400"/>
                <a:gridCol w="53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1 </a:t>
                      </a:r>
                      <a:r>
                        <a:rPr lang="en-US" baseline="0" dirty="0" smtClean="0"/>
                        <a:t>*</a:t>
                      </a:r>
                      <a:r>
                        <a:rPr lang="en-US" dirty="0" smtClean="0"/>
                        <a:t> v</a:t>
                      </a:r>
                      <a:r>
                        <a:rPr lang="en-US" baseline="-25000" dirty="0" smtClean="0"/>
                        <a:t>3 </a:t>
                      </a:r>
                      <a:r>
                        <a:rPr lang="en-US" baseline="0" dirty="0" smtClean="0"/>
                        <a:t>+ </a:t>
                      </a:r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2 </a:t>
                      </a:r>
                      <a:r>
                        <a:rPr lang="en-US" baseline="0" dirty="0" smtClean="0"/>
                        <a:t>*</a:t>
                      </a:r>
                      <a:r>
                        <a:rPr lang="en-US" dirty="0" smtClean="0"/>
                        <a:t> v</a:t>
                      </a:r>
                      <a:r>
                        <a:rPr lang="en-US" baseline="-25000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OPERATOR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1-3</a:t>
                      </a:r>
                      <a:r>
                        <a:rPr lang="en-US" baseline="0" dirty="0" smtClean="0"/>
                        <a:t> are in loc</a:t>
                      </a:r>
                      <a:r>
                        <a:rPr lang="en-US" baseline="-25000" dirty="0" smtClean="0"/>
                        <a:t>1-3</a:t>
                      </a:r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   start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 ------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 ------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---</a:t>
                      </a:r>
                      <a:endParaRPr lang="en-US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---</a:t>
                      </a:r>
                      <a:endParaRPr lang="en-US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baseline="-250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solidFill>
                            <a:srgbClr val="C00000"/>
                          </a:solidFill>
                        </a:rPr>
                        <a:t>    v</a:t>
                      </a:r>
                      <a:r>
                        <a:rPr lang="en-US" baseline="-25000" dirty="0" smtClean="0">
                          <a:solidFill>
                            <a:srgbClr val="C00000"/>
                          </a:solidFill>
                        </a:rPr>
                        <a:t>4</a:t>
                      </a:r>
                      <a:r>
                        <a:rPr lang="en-US" baseline="0" dirty="0" smtClean="0"/>
                        <a:t> = </a:t>
                      </a:r>
                      <a:r>
                        <a:rPr lang="en-U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</a:t>
                      </a:r>
                      <a:r>
                        <a:rPr lang="en-US" baseline="-25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</a:t>
                      </a:r>
                      <a:r>
                        <a:rPr lang="en-US" baseline="0" dirty="0" smtClean="0"/>
                        <a:t> * 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v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baseline="-250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baseline="-25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   v</a:t>
                      </a:r>
                      <a:r>
                        <a:rPr lang="en-US" baseline="-25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</a:t>
                      </a:r>
                      <a:r>
                        <a:rPr lang="en-US" baseline="0" dirty="0" smtClean="0"/>
                        <a:t> = </a:t>
                      </a:r>
                      <a:r>
                        <a:rPr lang="en-US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v</a:t>
                      </a:r>
                      <a:r>
                        <a:rPr lang="en-US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</a:t>
                      </a:r>
                      <a:r>
                        <a:rPr lang="en-US" baseline="0" dirty="0" smtClean="0"/>
                        <a:t> * </a:t>
                      </a:r>
                      <a:r>
                        <a:rPr lang="en-U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</a:t>
                      </a:r>
                      <a:r>
                        <a:rPr lang="en-US" baseline="-25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aseline="-25000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    v</a:t>
                      </a:r>
                      <a:r>
                        <a:rPr lang="en-US" baseline="-25000" dirty="0" smtClean="0"/>
                        <a:t>6</a:t>
                      </a:r>
                      <a:r>
                        <a:rPr lang="en-US" baseline="0" dirty="0" smtClean="0"/>
                        <a:t> = 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</a:rPr>
                        <a:t>v</a:t>
                      </a:r>
                      <a:r>
                        <a:rPr lang="en-US" baseline="-25000" dirty="0" smtClean="0">
                          <a:solidFill>
                            <a:srgbClr val="C00000"/>
                          </a:solidFill>
                        </a:rPr>
                        <a:t>4</a:t>
                      </a:r>
                      <a:r>
                        <a:rPr lang="en-US" baseline="0" dirty="0" smtClean="0"/>
                        <a:t> + </a:t>
                      </a:r>
                      <a:r>
                        <a:rPr lang="en-US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v</a:t>
                      </a:r>
                      <a:r>
                        <a:rPr lang="en-US" baseline="-25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15240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only two registers are available</a:t>
            </a:r>
          </a:p>
          <a:p>
            <a:pPr algn="ctr"/>
            <a:r>
              <a:rPr lang="en-US" sz="2800" dirty="0" smtClean="0"/>
              <a:t>Take (v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v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Lucida Console"/>
              </a:rPr>
              <a:t>∙</a:t>
            </a:r>
            <a:r>
              <a:rPr lang="en-US" sz="2800" dirty="0" smtClean="0"/>
              <a:t>(v</a:t>
            </a:r>
            <a:r>
              <a:rPr lang="en-US" sz="2800" baseline="-25000" dirty="0"/>
              <a:t>3</a:t>
            </a:r>
            <a:r>
              <a:rPr lang="en-US" sz="2800" dirty="0" smtClean="0"/>
              <a:t>, v</a:t>
            </a:r>
            <a:r>
              <a:rPr lang="en-US" sz="2800" baseline="-25000" dirty="0"/>
              <a:t>1</a:t>
            </a:r>
            <a:r>
              <a:rPr lang="en-US" sz="2800" dirty="0" smtClean="0"/>
              <a:t>) as an example</a:t>
            </a:r>
          </a:p>
        </p:txBody>
      </p:sp>
    </p:spTree>
    <p:extLst>
      <p:ext uri="{BB962C8B-B14F-4D97-AF65-F5344CB8AC3E}">
        <p14:creationId xmlns:p14="http://schemas.microsoft.com/office/powerpoint/2010/main" val="151983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5559411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smtClean="0"/>
                            <a:t>    load </a:t>
                          </a:r>
                          <a:r>
                            <a:rPr lang="en-US" baseline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mtClean="0"/>
                            <a:t>    loc</a:t>
                          </a:r>
                          <a:r>
                            <a:rPr lang="en-US" baseline="-2500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R</a:t>
                          </a:r>
                          <a:r>
                            <a:rPr lang="en-US" baseline="-2500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v</a:t>
                          </a:r>
                          <a:r>
                            <a:rPr lang="en-US" baseline="-2500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smtClean="0"/>
                            <a:t>    load </a:t>
                          </a:r>
                          <a:r>
                            <a:rPr lang="en-US" baseline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mtClean="0"/>
                            <a:t>    loc</a:t>
                          </a:r>
                          <a:r>
                            <a:rPr lang="en-US" baseline="-2500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R</a:t>
                          </a:r>
                          <a:r>
                            <a:rPr lang="en-US" baseline="-2500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v</a:t>
                          </a:r>
                          <a:r>
                            <a:rPr lang="en-US" baseline="-2500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?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?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?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5559411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smtClean="0"/>
                            <a:t>    load </a:t>
                          </a:r>
                          <a:r>
                            <a:rPr lang="en-US" baseline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mtClean="0"/>
                            <a:t>    loc</a:t>
                          </a:r>
                          <a:r>
                            <a:rPr lang="en-US" baseline="-2500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211667" r="-302299" b="-73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R</a:t>
                          </a:r>
                          <a:r>
                            <a:rPr lang="en-US" baseline="-2500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v</a:t>
                          </a:r>
                          <a:r>
                            <a:rPr lang="en-US" baseline="-2500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smtClean="0"/>
                            <a:t>    load </a:t>
                          </a:r>
                          <a:r>
                            <a:rPr lang="en-US" baseline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mtClean="0"/>
                            <a:t>    loc</a:t>
                          </a:r>
                          <a:r>
                            <a:rPr lang="en-US" baseline="-2500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306557" r="-302299" b="-6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R</a:t>
                          </a:r>
                          <a:r>
                            <a:rPr lang="en-US" baseline="-2500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v</a:t>
                          </a:r>
                          <a:r>
                            <a:rPr lang="en-US" baseline="-2500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406557" r="-302299" b="-5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?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?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?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914400" y="15240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only two registers are available</a:t>
            </a:r>
          </a:p>
          <a:p>
            <a:pPr algn="ctr"/>
            <a:r>
              <a:rPr lang="en-US" sz="2800" dirty="0" smtClean="0"/>
              <a:t>Take (v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v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Lucida Console"/>
              </a:rPr>
              <a:t>∙</a:t>
            </a:r>
            <a:r>
              <a:rPr lang="en-US" sz="2800" dirty="0" smtClean="0"/>
              <a:t>(v</a:t>
            </a:r>
            <a:r>
              <a:rPr lang="en-US" sz="2800" baseline="-25000" dirty="0"/>
              <a:t>3</a:t>
            </a:r>
            <a:r>
              <a:rPr lang="en-US" sz="2800" dirty="0" smtClean="0"/>
              <a:t>, v</a:t>
            </a:r>
            <a:r>
              <a:rPr lang="en-US" sz="2800" baseline="-25000" dirty="0"/>
              <a:t>1</a:t>
            </a:r>
            <a:r>
              <a:rPr lang="en-US" sz="2800" dirty="0" smtClean="0"/>
              <a:t>) as an example</a:t>
            </a:r>
          </a:p>
        </p:txBody>
      </p:sp>
    </p:spTree>
    <p:extLst>
      <p:ext uri="{BB962C8B-B14F-4D97-AF65-F5344CB8AC3E}">
        <p14:creationId xmlns:p14="http://schemas.microsoft.com/office/powerpoint/2010/main" val="278759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40249406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smtClean="0"/>
                            <a:t>    load </a:t>
                          </a:r>
                          <a:r>
                            <a:rPr lang="en-US" baseline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mtClean="0"/>
                            <a:t>    loc</a:t>
                          </a:r>
                          <a:r>
                            <a:rPr lang="en-US" baseline="-2500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R</a:t>
                          </a:r>
                          <a:r>
                            <a:rPr lang="en-US" baseline="-2500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v</a:t>
                          </a:r>
                          <a:r>
                            <a:rPr lang="en-US" baseline="-2500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smtClean="0"/>
                            <a:t>    load </a:t>
                          </a:r>
                          <a:r>
                            <a:rPr lang="en-US" baseline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mtClean="0"/>
                            <a:t>    loc</a:t>
                          </a:r>
                          <a:r>
                            <a:rPr lang="en-US" baseline="-2500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R</a:t>
                          </a:r>
                          <a:r>
                            <a:rPr lang="en-US" baseline="-2500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v</a:t>
                          </a:r>
                          <a:r>
                            <a:rPr lang="en-US" baseline="-2500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40249406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smtClean="0"/>
                            <a:t>    load </a:t>
                          </a:r>
                          <a:r>
                            <a:rPr lang="en-US" baseline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mtClean="0"/>
                            <a:t>    loc</a:t>
                          </a:r>
                          <a:r>
                            <a:rPr lang="en-US" baseline="-2500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211667" r="-302299" b="-73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R</a:t>
                          </a:r>
                          <a:r>
                            <a:rPr lang="en-US" baseline="-2500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v</a:t>
                          </a:r>
                          <a:r>
                            <a:rPr lang="en-US" baseline="-2500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smtClean="0"/>
                            <a:t>    load </a:t>
                          </a:r>
                          <a:r>
                            <a:rPr lang="en-US" baseline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mtClean="0"/>
                            <a:t>    loc</a:t>
                          </a:r>
                          <a:r>
                            <a:rPr lang="en-US" baseline="-2500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306557" r="-302299" b="-6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R</a:t>
                          </a:r>
                          <a:r>
                            <a:rPr lang="en-US" baseline="-2500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/>
                            <a:t>v</a:t>
                          </a:r>
                          <a:r>
                            <a:rPr lang="en-US" baseline="-2500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406557" r="-302299" b="-5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914400" y="15240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only two registers are available</a:t>
            </a:r>
          </a:p>
          <a:p>
            <a:pPr algn="ctr"/>
            <a:r>
              <a:rPr lang="en-US" sz="2800" dirty="0" smtClean="0"/>
              <a:t>Take (v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v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Lucida Console"/>
              </a:rPr>
              <a:t>∙</a:t>
            </a:r>
            <a:r>
              <a:rPr lang="en-US" sz="2800" dirty="0" smtClean="0"/>
              <a:t>(v</a:t>
            </a:r>
            <a:r>
              <a:rPr lang="en-US" sz="2800" baseline="-25000" dirty="0"/>
              <a:t>3</a:t>
            </a:r>
            <a:r>
              <a:rPr lang="en-US" sz="2800" dirty="0" smtClean="0"/>
              <a:t>, v</a:t>
            </a:r>
            <a:r>
              <a:rPr lang="en-US" sz="2800" baseline="-25000" dirty="0"/>
              <a:t>1</a:t>
            </a:r>
            <a:r>
              <a:rPr lang="en-US" sz="2800" dirty="0" smtClean="0"/>
              <a:t>) as an example</a:t>
            </a:r>
          </a:p>
        </p:txBody>
      </p:sp>
    </p:spTree>
    <p:extLst>
      <p:ext uri="{BB962C8B-B14F-4D97-AF65-F5344CB8AC3E}">
        <p14:creationId xmlns:p14="http://schemas.microsoft.com/office/powerpoint/2010/main" val="280543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10823676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?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?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?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10823676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211667" r="-302299" b="-73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306557" r="-302299" b="-6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406557" r="-302299" b="-5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</a:t>
                          </a:r>
                          <a:r>
                            <a:rPr lang="en-US" dirty="0" smtClean="0"/>
                            <a:t>,    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718333" r="-302299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?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?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?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914400" y="15240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only two registers are available</a:t>
            </a:r>
          </a:p>
          <a:p>
            <a:pPr algn="ctr"/>
            <a:r>
              <a:rPr lang="en-US" sz="2800" dirty="0" smtClean="0"/>
              <a:t>Take (v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v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Lucida Console"/>
              </a:rPr>
              <a:t>∙</a:t>
            </a:r>
            <a:r>
              <a:rPr lang="en-US" sz="2800" dirty="0" smtClean="0"/>
              <a:t>(v</a:t>
            </a:r>
            <a:r>
              <a:rPr lang="en-US" sz="2800" baseline="-25000" dirty="0"/>
              <a:t>3</a:t>
            </a:r>
            <a:r>
              <a:rPr lang="en-US" sz="2800" dirty="0" smtClean="0"/>
              <a:t>, v</a:t>
            </a:r>
            <a:r>
              <a:rPr lang="en-US" sz="2800" baseline="-25000" dirty="0"/>
              <a:t>1</a:t>
            </a:r>
            <a:r>
              <a:rPr lang="en-US" sz="2800" dirty="0" smtClean="0"/>
              <a:t>) as an example</a:t>
            </a:r>
          </a:p>
        </p:txBody>
      </p:sp>
    </p:spTree>
    <p:extLst>
      <p:ext uri="{BB962C8B-B14F-4D97-AF65-F5344CB8AC3E}">
        <p14:creationId xmlns:p14="http://schemas.microsoft.com/office/powerpoint/2010/main" val="70899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sz="3600" dirty="0" smtClean="0"/>
              <a:t>HICH </a:t>
            </a:r>
            <a:r>
              <a:rPr lang="en-US" dirty="0" smtClean="0"/>
              <a:t>V</a:t>
            </a:r>
            <a:r>
              <a:rPr lang="en-US" sz="3600" dirty="0" smtClean="0"/>
              <a:t>ALUES </a:t>
            </a:r>
            <a:r>
              <a:rPr lang="en-US" dirty="0" smtClean="0"/>
              <a:t>S</a:t>
            </a:r>
            <a:r>
              <a:rPr lang="en-US" sz="3600" dirty="0" smtClean="0"/>
              <a:t>HOULD </a:t>
            </a:r>
            <a:r>
              <a:rPr lang="en-US" dirty="0" smtClean="0"/>
              <a:t>Y</a:t>
            </a:r>
            <a:r>
              <a:rPr lang="en-US" sz="3600" dirty="0" smtClean="0"/>
              <a:t>OU </a:t>
            </a:r>
            <a:r>
              <a:rPr lang="en-US" dirty="0" smtClean="0"/>
              <a:t>P</a:t>
            </a:r>
            <a:r>
              <a:rPr lang="en-US" sz="3600" dirty="0" smtClean="0"/>
              <a:t>UT </a:t>
            </a:r>
            <a:r>
              <a:rPr lang="en-US" dirty="0" smtClean="0"/>
              <a:t>I</a:t>
            </a:r>
            <a:r>
              <a:rPr lang="en-US" sz="3600" dirty="0" smtClean="0"/>
              <a:t>N </a:t>
            </a:r>
            <a:r>
              <a:rPr lang="en-US" dirty="0" smtClean="0"/>
              <a:t>R</a:t>
            </a:r>
            <a:r>
              <a:rPr lang="en-US" sz="3600" dirty="0" smtClean="0"/>
              <a:t>EGISTERS?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39703506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,     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?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?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?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39703506"/>
                  </p:ext>
                </p:extLst>
              </p:nvPr>
            </p:nvGraphicFramePr>
            <p:xfrm>
              <a:off x="1258569" y="2667000"/>
              <a:ext cx="6590031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/>
                    <a:gridCol w="1231710"/>
                    <a:gridCol w="1624521"/>
                    <a:gridCol w="533400"/>
                    <a:gridCol w="533400"/>
                    <a:gridCol w="533400"/>
                    <a:gridCol w="533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3 </a:t>
                          </a:r>
                          <a:r>
                            <a:rPr lang="en-US" baseline="0" dirty="0" smtClean="0"/>
                            <a:t>+ </a:t>
                          </a: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2 </a:t>
                          </a:r>
                          <a:r>
                            <a:rPr lang="en-US" baseline="0" dirty="0" smtClean="0"/>
                            <a:t>*</a:t>
                          </a:r>
                          <a:r>
                            <a:rPr lang="en-US" dirty="0" smtClean="0"/>
                            <a:t> 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OPERATOR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1-3</a:t>
                          </a:r>
                          <a:r>
                            <a:rPr lang="en-US" baseline="0" dirty="0" smtClean="0"/>
                            <a:t> are in loc</a:t>
                          </a:r>
                          <a:r>
                            <a:rPr lang="en-US" baseline="-25000" dirty="0" smtClean="0"/>
                            <a:t>1-3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    start</a:t>
                          </a:r>
                          <a:endParaRPr lang="en-US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------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---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en-US" baseline="-250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211667" r="-303448" b="-73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---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load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load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loc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306557" r="-303448" b="-6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3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R</a:t>
                          </a:r>
                          <a:r>
                            <a:rPr lang="en-US" baseline="-25000" dirty="0" smtClean="0"/>
                            <a:t>1</a:t>
                          </a:r>
                          <a:r>
                            <a:rPr lang="en-US" dirty="0" smtClean="0"/>
                            <a:t>    ,    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406557" r="-303448" b="-5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4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aseline="-25000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v</a:t>
                          </a:r>
                          <a:r>
                            <a:rPr lang="en-US" baseline="-25000" dirty="0" smtClean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v</a:t>
                          </a:r>
                          <a:r>
                            <a:rPr lang="en-US" baseline="-25000" dirty="0" smtClean="0"/>
                            <a:t>2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    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r>
                            <a:rPr lang="en-US" baseline="0" dirty="0" smtClean="0"/>
                            <a:t> * </a:t>
                          </a:r>
                          <a:r>
                            <a:rPr lang="en-US" baseline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err="1" smtClean="0"/>
                            <a:t>mul</a:t>
                          </a:r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   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2</a:t>
                          </a:r>
                          <a:r>
                            <a:rPr lang="en-US" dirty="0" smtClean="0"/>
                            <a:t>    </a:t>
                          </a:r>
                          <a:r>
                            <a:rPr lang="en-US" dirty="0" smtClean="0"/>
                            <a:t>,     </a:t>
                          </a:r>
                          <a:r>
                            <a:rPr lang="en-US" dirty="0" smtClean="0"/>
                            <a:t>R</a:t>
                          </a:r>
                          <a:r>
                            <a:rPr lang="en-US" baseline="-25000" dirty="0" smtClean="0"/>
                            <a:t>1</a:t>
                          </a:r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1379" t="-718333" r="-303448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?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?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 smtClean="0"/>
                            <a:t>?</a:t>
                          </a:r>
                          <a:endParaRPr lang="en-US" baseline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 smtClean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aseline="0" dirty="0" smtClean="0"/>
                            <a:t>    v</a:t>
                          </a:r>
                          <a:r>
                            <a:rPr lang="en-US" baseline="-25000" dirty="0" smtClean="0"/>
                            <a:t>6</a:t>
                          </a:r>
                          <a:r>
                            <a:rPr lang="en-US" baseline="0" dirty="0" smtClean="0"/>
                            <a:t> = 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4</a:t>
                          </a:r>
                          <a:r>
                            <a:rPr lang="en-US" baseline="0" dirty="0" smtClean="0"/>
                            <a:t> + </a:t>
                          </a:r>
                          <a:r>
                            <a:rPr lang="en-US" baseline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v</a:t>
                          </a:r>
                          <a:r>
                            <a:rPr lang="en-US" baseline="-25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914400" y="15240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Assuming only two registers are available</a:t>
            </a:r>
          </a:p>
          <a:p>
            <a:pPr algn="ctr"/>
            <a:r>
              <a:rPr lang="en-US" sz="2800" dirty="0" smtClean="0"/>
              <a:t>Take (v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v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Lucida Console"/>
              </a:rPr>
              <a:t>∙</a:t>
            </a:r>
            <a:r>
              <a:rPr lang="en-US" sz="2800" dirty="0" smtClean="0"/>
              <a:t>(v</a:t>
            </a:r>
            <a:r>
              <a:rPr lang="en-US" sz="2800" baseline="-25000" dirty="0"/>
              <a:t>3</a:t>
            </a:r>
            <a:r>
              <a:rPr lang="en-US" sz="2800" dirty="0" smtClean="0"/>
              <a:t>, v</a:t>
            </a:r>
            <a:r>
              <a:rPr lang="en-US" sz="2800" baseline="-25000" dirty="0"/>
              <a:t>1</a:t>
            </a:r>
            <a:r>
              <a:rPr lang="en-US" sz="2800" dirty="0" smtClean="0"/>
              <a:t>) as an example</a:t>
            </a:r>
          </a:p>
        </p:txBody>
      </p:sp>
    </p:spTree>
    <p:extLst>
      <p:ext uri="{BB962C8B-B14F-4D97-AF65-F5344CB8AC3E}">
        <p14:creationId xmlns:p14="http://schemas.microsoft.com/office/powerpoint/2010/main" val="195186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2527</TotalTime>
  <Words>3515</Words>
  <Application>Microsoft Office PowerPoint</Application>
  <PresentationFormat>On-screen Show (4:3)</PresentationFormat>
  <Paragraphs>1207</Paragraphs>
  <Slides>39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CALLING-CONVENTION-AWARE GLOBAL REGISTER ALLOCATION</vt:lpstr>
      <vt:lpstr>MOTIVATION</vt:lpstr>
      <vt:lpstr>MOTIVATION-FOR REGISTER ALLOCATION</vt:lpstr>
      <vt:lpstr>REGISTER ALLOCATION</vt:lpstr>
      <vt:lpstr>WHICH VALUES SHOULD YOU PUT IN REGISTERS?</vt:lpstr>
      <vt:lpstr>WHICH VALUES SHOULD YOU PUT IN REGISTERS?</vt:lpstr>
      <vt:lpstr>WHICH VALUES SHOULD YOU PUT IN REGISTERS?</vt:lpstr>
      <vt:lpstr>WHICH VALUES SHOULD YOU PUT IN REGISTERS?</vt:lpstr>
      <vt:lpstr>WHICH VALUES SHOULD YOU PUT IN REGISTERS?</vt:lpstr>
      <vt:lpstr>WHICH VALUES SHOULD YOU PUT IN REGISTERS?</vt:lpstr>
      <vt:lpstr>WHICH VALUES SHOULD YOU PUT IN REGISTERS?</vt:lpstr>
      <vt:lpstr>WHICH VALUES SHOULD YOU PUT IN REGISTERS?</vt:lpstr>
      <vt:lpstr>WHICH VALUES SHOULD YOU PUT IN REGISTERS?</vt:lpstr>
      <vt:lpstr>WHICH VALUES SHOULD YOU PUT IN REGISTERS?</vt:lpstr>
      <vt:lpstr>WHICH VALUES SHOULD YOU PUT IN REGISTERS?</vt:lpstr>
      <vt:lpstr>WHICH VALUES SHOULD YOU PUT IN REGISTERS?</vt:lpstr>
      <vt:lpstr>WHICH VALUES SHOULD YOU PUT IN REGISTERS?</vt:lpstr>
      <vt:lpstr>WHICH VALUES SHOULD YOU PUT IN REGISTERS?</vt:lpstr>
      <vt:lpstr>WHICH VALUES SHOULD YOU PUT IN REGISTERS?</vt:lpstr>
      <vt:lpstr>WHICH VALUES SHOULD YOU PUT IN REGISTERS?</vt:lpstr>
      <vt:lpstr>WHICH VALUES SHOULD YOU PUT IN REGISTERS?</vt:lpstr>
      <vt:lpstr>WHAT HAS BEEN OVERLOOKED</vt:lpstr>
      <vt:lpstr>WHAT HAPPENS WITH FUNCTION CALLS</vt:lpstr>
      <vt:lpstr>WHAT GLOBAL REGISTER ALLOCATOR SEES</vt:lpstr>
      <vt:lpstr>WHAT ACTUALLY HAPPENS</vt:lpstr>
      <vt:lpstr>OBSERVATIONS</vt:lpstr>
      <vt:lpstr>IF CALLING CONVENTION IS SEEN</vt:lpstr>
      <vt:lpstr>IF CALLING CONVENTION IS SEEN</vt:lpstr>
      <vt:lpstr>IF CALLING CONVENTION IS IGNORED</vt:lpstr>
      <vt:lpstr>IF CALLING CONVENTION IS IGNORED</vt:lpstr>
      <vt:lpstr>IF CALLING CONVENTION IS IGNORED</vt:lpstr>
      <vt:lpstr>IS THIS A GOOD DIVISION BETWEEN CALLER-SAVE AND CALLEE SAVE?</vt:lpstr>
      <vt:lpstr>IS THIS A GOOD DIVISION BETWEEN CALLER-SAVE AND CALLEE SAVE?</vt:lpstr>
      <vt:lpstr>WHY CAN WE DO THIS?</vt:lpstr>
      <vt:lpstr>SHOULD ALL REGISTERS BE CALLER-SAVE?</vt:lpstr>
      <vt:lpstr>REDEFINE THE CALLING CONVENTION</vt:lpstr>
      <vt:lpstr>REDEFINE THE CALLING CONVENTION</vt:lpstr>
      <vt:lpstr>PROPOSED FRAMEWORK</vt:lpstr>
      <vt:lpstr>FUTURE WORK &amp; CONCLUSION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RE-VIEWING GLOBAL REGISTER ALLOCATION</dc:title>
  <dc:creator>Leon</dc:creator>
  <cp:lastModifiedBy>Leon</cp:lastModifiedBy>
  <cp:revision>430</cp:revision>
  <dcterms:created xsi:type="dcterms:W3CDTF">2014-03-09T03:56:18Z</dcterms:created>
  <dcterms:modified xsi:type="dcterms:W3CDTF">2014-03-31T16:34:49Z</dcterms:modified>
</cp:coreProperties>
</file>